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handoutMasterIdLst>
    <p:handoutMasterId r:id="rId38"/>
  </p:handoutMasterIdLst>
  <p:sldIdLst>
    <p:sldId id="256" r:id="rId2"/>
    <p:sldId id="257" r:id="rId3"/>
    <p:sldId id="258" r:id="rId4"/>
    <p:sldId id="259" r:id="rId5"/>
    <p:sldId id="262" r:id="rId6"/>
    <p:sldId id="263" r:id="rId7"/>
    <p:sldId id="295" r:id="rId8"/>
    <p:sldId id="264" r:id="rId9"/>
    <p:sldId id="265" r:id="rId10"/>
    <p:sldId id="266" r:id="rId11"/>
    <p:sldId id="267" r:id="rId12"/>
    <p:sldId id="268" r:id="rId13"/>
    <p:sldId id="269" r:id="rId14"/>
    <p:sldId id="270" r:id="rId15"/>
    <p:sldId id="271" r:id="rId16"/>
    <p:sldId id="277" r:id="rId17"/>
    <p:sldId id="278" r:id="rId18"/>
    <p:sldId id="279" r:id="rId19"/>
    <p:sldId id="280" r:id="rId20"/>
    <p:sldId id="281" r:id="rId21"/>
    <p:sldId id="272" r:id="rId22"/>
    <p:sldId id="273" r:id="rId23"/>
    <p:sldId id="274" r:id="rId24"/>
    <p:sldId id="275" r:id="rId25"/>
    <p:sldId id="276" r:id="rId26"/>
    <p:sldId id="282" r:id="rId27"/>
    <p:sldId id="283" r:id="rId28"/>
    <p:sldId id="284" r:id="rId29"/>
    <p:sldId id="285" r:id="rId30"/>
    <p:sldId id="286" r:id="rId31"/>
    <p:sldId id="287" r:id="rId32"/>
    <p:sldId id="288" r:id="rId33"/>
    <p:sldId id="289" r:id="rId34"/>
    <p:sldId id="290" r:id="rId35"/>
    <p:sldId id="294" r:id="rId36"/>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73" autoAdjust="0"/>
    <p:restoredTop sz="96086" autoAdjust="0"/>
  </p:normalViewPr>
  <p:slideViewPr>
    <p:cSldViewPr snapToGrid="0">
      <p:cViewPr varScale="1">
        <p:scale>
          <a:sx n="102" d="100"/>
          <a:sy n="102" d="100"/>
        </p:scale>
        <p:origin x="1218" y="11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3189FC2-0253-F2A4-4E64-D5D4B776D638}"/>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934C55AF-7E61-4B8B-513F-9D00B946C4E0}"/>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4/21/2024 am</a:t>
            </a:r>
          </a:p>
        </p:txBody>
      </p:sp>
      <p:sp>
        <p:nvSpPr>
          <p:cNvPr id="4" name="Footer Placeholder 3">
            <a:extLst>
              <a:ext uri="{FF2B5EF4-FFF2-40B4-BE49-F238E27FC236}">
                <a16:creationId xmlns:a16="http://schemas.microsoft.com/office/drawing/2014/main" id="{BADC661E-CF06-499A-E0CC-6BFA401E371E}"/>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C2936510-9A3C-EC25-F979-9D222B798162}"/>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6846F0C6-0ABD-4A54-B389-7D416F8C0EF4}"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722628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4/21/2024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1B0E82E0-DD8C-43FD-AA19-C7E3EFD7A423}" type="slidenum">
              <a:rPr lang="en-US" smtClean="0"/>
              <a:t>‹#›</a:t>
            </a:fld>
            <a:endParaRPr lang="en-US"/>
          </a:p>
        </p:txBody>
      </p:sp>
    </p:spTree>
    <p:extLst>
      <p:ext uri="{BB962C8B-B14F-4D97-AF65-F5344CB8AC3E}">
        <p14:creationId xmlns:p14="http://schemas.microsoft.com/office/powerpoint/2010/main" val="1588331971"/>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8F96BAE7-4A6B-6D31-6DF5-CCE659714E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7B5D49DA-2FD7-8A17-0816-9E8B3ED61D5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B7B0C701-7EAF-C26B-DC27-7AA68393B7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804790" indent="-309534">
              <a:defRPr>
                <a:solidFill>
                  <a:schemeClr val="tx1"/>
                </a:solidFill>
                <a:latin typeface="Century Gothic" panose="020B0502020202020204" pitchFamily="34" charset="0"/>
              </a:defRPr>
            </a:lvl2pPr>
            <a:lvl3pPr marL="1238140" indent="-247628">
              <a:defRPr>
                <a:solidFill>
                  <a:schemeClr val="tx1"/>
                </a:solidFill>
                <a:latin typeface="Century Gothic" panose="020B0502020202020204" pitchFamily="34" charset="0"/>
              </a:defRPr>
            </a:lvl3pPr>
            <a:lvl4pPr marL="1733396" indent="-247628">
              <a:defRPr>
                <a:solidFill>
                  <a:schemeClr val="tx1"/>
                </a:solidFill>
                <a:latin typeface="Century Gothic" panose="020B0502020202020204" pitchFamily="34" charset="0"/>
              </a:defRPr>
            </a:lvl4pPr>
            <a:lvl5pPr marL="2228651" indent="-247628">
              <a:defRPr>
                <a:solidFill>
                  <a:schemeClr val="tx1"/>
                </a:solidFill>
                <a:latin typeface="Century Gothic" panose="020B0502020202020204" pitchFamily="34" charset="0"/>
              </a:defRPr>
            </a:lvl5pPr>
            <a:lvl6pPr marL="2723907" indent="-247628" defTabSz="495256" fontAlgn="base">
              <a:spcBef>
                <a:spcPct val="0"/>
              </a:spcBef>
              <a:spcAft>
                <a:spcPct val="0"/>
              </a:spcAft>
              <a:defRPr>
                <a:solidFill>
                  <a:schemeClr val="tx1"/>
                </a:solidFill>
                <a:latin typeface="Century Gothic" panose="020B0502020202020204" pitchFamily="34" charset="0"/>
              </a:defRPr>
            </a:lvl6pPr>
            <a:lvl7pPr marL="3219163" indent="-247628" defTabSz="495256" fontAlgn="base">
              <a:spcBef>
                <a:spcPct val="0"/>
              </a:spcBef>
              <a:spcAft>
                <a:spcPct val="0"/>
              </a:spcAft>
              <a:defRPr>
                <a:solidFill>
                  <a:schemeClr val="tx1"/>
                </a:solidFill>
                <a:latin typeface="Century Gothic" panose="020B0502020202020204" pitchFamily="34" charset="0"/>
              </a:defRPr>
            </a:lvl7pPr>
            <a:lvl8pPr marL="3714418" indent="-247628" defTabSz="495256" fontAlgn="base">
              <a:spcBef>
                <a:spcPct val="0"/>
              </a:spcBef>
              <a:spcAft>
                <a:spcPct val="0"/>
              </a:spcAft>
              <a:defRPr>
                <a:solidFill>
                  <a:schemeClr val="tx1"/>
                </a:solidFill>
                <a:latin typeface="Century Gothic" panose="020B0502020202020204" pitchFamily="34" charset="0"/>
              </a:defRPr>
            </a:lvl8pPr>
            <a:lvl9pPr marL="4209674" indent="-247628" defTabSz="495256" fontAlgn="base">
              <a:spcBef>
                <a:spcPct val="0"/>
              </a:spcBef>
              <a:spcAft>
                <a:spcPct val="0"/>
              </a:spcAft>
              <a:defRPr>
                <a:solidFill>
                  <a:schemeClr val="tx1"/>
                </a:solidFill>
                <a:latin typeface="Century Gothic" panose="020B0502020202020204" pitchFamily="34" charset="0"/>
              </a:defRPr>
            </a:lvl9pPr>
          </a:lstStyle>
          <a:p>
            <a:pPr fontAlgn="base">
              <a:spcBef>
                <a:spcPct val="0"/>
              </a:spcBef>
              <a:spcAft>
                <a:spcPct val="0"/>
              </a:spcAft>
            </a:pPr>
            <a:fld id="{AC2FE077-62AA-4FDF-923F-382C347E710D}" type="slidenum">
              <a:rPr lang="en-US" altLang="en-US" smtClean="0">
                <a:latin typeface="Calibri" panose="020F0502020204030204" pitchFamily="34" charset="0"/>
              </a:rPr>
              <a:pPr fontAlgn="base">
                <a:spcBef>
                  <a:spcPct val="0"/>
                </a:spcBef>
                <a:spcAft>
                  <a:spcPct val="0"/>
                </a:spcAft>
              </a:pPr>
              <a:t>35</a:t>
            </a:fld>
            <a:endParaRPr lang="en-US" altLang="en-US">
              <a:latin typeface="Calibri" panose="020F0502020204030204" pitchFamily="34" charset="0"/>
            </a:endParaRPr>
          </a:p>
        </p:txBody>
      </p:sp>
      <p:sp>
        <p:nvSpPr>
          <p:cNvPr id="68613" name="Date Placeholder 4">
            <a:extLst>
              <a:ext uri="{FF2B5EF4-FFF2-40B4-BE49-F238E27FC236}">
                <a16:creationId xmlns:a16="http://schemas.microsoft.com/office/drawing/2014/main" id="{C3520C47-BEEB-E7FE-970D-0D99E96E027E}"/>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entury Gothic" panose="020B0502020202020204" pitchFamily="34" charset="0"/>
              </a:defRPr>
            </a:lvl1pPr>
            <a:lvl2pPr marL="804790" indent="-309534">
              <a:defRPr>
                <a:solidFill>
                  <a:schemeClr val="tx1"/>
                </a:solidFill>
                <a:latin typeface="Century Gothic" panose="020B0502020202020204" pitchFamily="34" charset="0"/>
              </a:defRPr>
            </a:lvl2pPr>
            <a:lvl3pPr marL="1238140" indent="-247628">
              <a:defRPr>
                <a:solidFill>
                  <a:schemeClr val="tx1"/>
                </a:solidFill>
                <a:latin typeface="Century Gothic" panose="020B0502020202020204" pitchFamily="34" charset="0"/>
              </a:defRPr>
            </a:lvl3pPr>
            <a:lvl4pPr marL="1733396" indent="-247628">
              <a:defRPr>
                <a:solidFill>
                  <a:schemeClr val="tx1"/>
                </a:solidFill>
                <a:latin typeface="Century Gothic" panose="020B0502020202020204" pitchFamily="34" charset="0"/>
              </a:defRPr>
            </a:lvl4pPr>
            <a:lvl5pPr marL="2228651" indent="-247628">
              <a:defRPr>
                <a:solidFill>
                  <a:schemeClr val="tx1"/>
                </a:solidFill>
                <a:latin typeface="Century Gothic" panose="020B0502020202020204" pitchFamily="34" charset="0"/>
              </a:defRPr>
            </a:lvl5pPr>
            <a:lvl6pPr marL="2723907" indent="-247628" defTabSz="495256" fontAlgn="base">
              <a:spcBef>
                <a:spcPct val="0"/>
              </a:spcBef>
              <a:spcAft>
                <a:spcPct val="0"/>
              </a:spcAft>
              <a:defRPr>
                <a:solidFill>
                  <a:schemeClr val="tx1"/>
                </a:solidFill>
                <a:latin typeface="Century Gothic" panose="020B0502020202020204" pitchFamily="34" charset="0"/>
              </a:defRPr>
            </a:lvl6pPr>
            <a:lvl7pPr marL="3219163" indent="-247628" defTabSz="495256" fontAlgn="base">
              <a:spcBef>
                <a:spcPct val="0"/>
              </a:spcBef>
              <a:spcAft>
                <a:spcPct val="0"/>
              </a:spcAft>
              <a:defRPr>
                <a:solidFill>
                  <a:schemeClr val="tx1"/>
                </a:solidFill>
                <a:latin typeface="Century Gothic" panose="020B0502020202020204" pitchFamily="34" charset="0"/>
              </a:defRPr>
            </a:lvl7pPr>
            <a:lvl8pPr marL="3714418" indent="-247628" defTabSz="495256" fontAlgn="base">
              <a:spcBef>
                <a:spcPct val="0"/>
              </a:spcBef>
              <a:spcAft>
                <a:spcPct val="0"/>
              </a:spcAft>
              <a:defRPr>
                <a:solidFill>
                  <a:schemeClr val="tx1"/>
                </a:solidFill>
                <a:latin typeface="Century Gothic" panose="020B0502020202020204" pitchFamily="34" charset="0"/>
              </a:defRPr>
            </a:lvl8pPr>
            <a:lvl9pPr marL="4209674" indent="-247628" defTabSz="495256" fontAlgn="base">
              <a:spcBef>
                <a:spcPct val="0"/>
              </a:spcBef>
              <a:spcAft>
                <a:spcPct val="0"/>
              </a:spcAft>
              <a:defRPr>
                <a:solidFill>
                  <a:schemeClr val="tx1"/>
                </a:solidFill>
                <a:latin typeface="Century Gothic" panose="020B0502020202020204" pitchFamily="34" charset="0"/>
              </a:defRPr>
            </a:lvl9pPr>
          </a:lstStyle>
          <a:p>
            <a:pPr fontAlgn="base">
              <a:spcBef>
                <a:spcPct val="0"/>
              </a:spcBef>
              <a:spcAft>
                <a:spcPct val="0"/>
              </a:spcAft>
            </a:pPr>
            <a:r>
              <a:rPr lang="en-US" altLang="en-US">
                <a:latin typeface="Calibri" panose="020F0502020204030204" pitchFamily="34" charset="0"/>
              </a:rPr>
              <a:t>4/21/2024 am</a:t>
            </a:r>
          </a:p>
        </p:txBody>
      </p:sp>
      <p:sp>
        <p:nvSpPr>
          <p:cNvPr id="68614" name="Footer Placeholder 5">
            <a:extLst>
              <a:ext uri="{FF2B5EF4-FFF2-40B4-BE49-F238E27FC236}">
                <a16:creationId xmlns:a16="http://schemas.microsoft.com/office/drawing/2014/main" id="{673CADE7-3709-6B5A-00AE-7C422320392C}"/>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Gothic" panose="020B0502020202020204" pitchFamily="34" charset="0"/>
              </a:defRPr>
            </a:lvl1pPr>
            <a:lvl2pPr marL="804790" indent="-309534">
              <a:defRPr>
                <a:solidFill>
                  <a:schemeClr val="tx1"/>
                </a:solidFill>
                <a:latin typeface="Century Gothic" panose="020B0502020202020204" pitchFamily="34" charset="0"/>
              </a:defRPr>
            </a:lvl2pPr>
            <a:lvl3pPr marL="1238140" indent="-247628">
              <a:defRPr>
                <a:solidFill>
                  <a:schemeClr val="tx1"/>
                </a:solidFill>
                <a:latin typeface="Century Gothic" panose="020B0502020202020204" pitchFamily="34" charset="0"/>
              </a:defRPr>
            </a:lvl3pPr>
            <a:lvl4pPr marL="1733396" indent="-247628">
              <a:defRPr>
                <a:solidFill>
                  <a:schemeClr val="tx1"/>
                </a:solidFill>
                <a:latin typeface="Century Gothic" panose="020B0502020202020204" pitchFamily="34" charset="0"/>
              </a:defRPr>
            </a:lvl4pPr>
            <a:lvl5pPr marL="2228651" indent="-247628">
              <a:defRPr>
                <a:solidFill>
                  <a:schemeClr val="tx1"/>
                </a:solidFill>
                <a:latin typeface="Century Gothic" panose="020B0502020202020204" pitchFamily="34" charset="0"/>
              </a:defRPr>
            </a:lvl5pPr>
            <a:lvl6pPr marL="2723907" indent="-247628" defTabSz="495256" fontAlgn="base">
              <a:spcBef>
                <a:spcPct val="0"/>
              </a:spcBef>
              <a:spcAft>
                <a:spcPct val="0"/>
              </a:spcAft>
              <a:defRPr>
                <a:solidFill>
                  <a:schemeClr val="tx1"/>
                </a:solidFill>
                <a:latin typeface="Century Gothic" panose="020B0502020202020204" pitchFamily="34" charset="0"/>
              </a:defRPr>
            </a:lvl6pPr>
            <a:lvl7pPr marL="3219163" indent="-247628" defTabSz="495256" fontAlgn="base">
              <a:spcBef>
                <a:spcPct val="0"/>
              </a:spcBef>
              <a:spcAft>
                <a:spcPct val="0"/>
              </a:spcAft>
              <a:defRPr>
                <a:solidFill>
                  <a:schemeClr val="tx1"/>
                </a:solidFill>
                <a:latin typeface="Century Gothic" panose="020B0502020202020204" pitchFamily="34" charset="0"/>
              </a:defRPr>
            </a:lvl7pPr>
            <a:lvl8pPr marL="3714418" indent="-247628" defTabSz="495256" fontAlgn="base">
              <a:spcBef>
                <a:spcPct val="0"/>
              </a:spcBef>
              <a:spcAft>
                <a:spcPct val="0"/>
              </a:spcAft>
              <a:defRPr>
                <a:solidFill>
                  <a:schemeClr val="tx1"/>
                </a:solidFill>
                <a:latin typeface="Century Gothic" panose="020B0502020202020204" pitchFamily="34" charset="0"/>
              </a:defRPr>
            </a:lvl8pPr>
            <a:lvl9pPr marL="4209674" indent="-247628" defTabSz="495256" fontAlgn="base">
              <a:spcBef>
                <a:spcPct val="0"/>
              </a:spcBef>
              <a:spcAft>
                <a:spcPct val="0"/>
              </a:spcAft>
              <a:defRPr>
                <a:solidFill>
                  <a:schemeClr val="tx1"/>
                </a:solidFill>
                <a:latin typeface="Century Gothic" panose="020B0502020202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8EB9D14-4521-42E3-B712-612D817DB7E6}" type="datetimeFigureOut">
              <a:rPr lang="en-US" smtClean="0"/>
              <a:t>4/20/2024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07784-A518-4A95-98B0-B4CED4113C6B}" type="slidenum">
              <a:rPr lang="en-US" smtClean="0"/>
              <a:t>‹#›</a:t>
            </a:fld>
            <a:endParaRPr lang="en-US"/>
          </a:p>
        </p:txBody>
      </p:sp>
    </p:spTree>
    <p:extLst>
      <p:ext uri="{BB962C8B-B14F-4D97-AF65-F5344CB8AC3E}">
        <p14:creationId xmlns:p14="http://schemas.microsoft.com/office/powerpoint/2010/main" val="3060813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EB9D14-4521-42E3-B712-612D817DB7E6}" type="datetimeFigureOut">
              <a:rPr lang="en-US" smtClean="0"/>
              <a:t>4/20/2024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07784-A518-4A95-98B0-B4CED4113C6B}" type="slidenum">
              <a:rPr lang="en-US" smtClean="0"/>
              <a:t>‹#›</a:t>
            </a:fld>
            <a:endParaRPr lang="en-US"/>
          </a:p>
        </p:txBody>
      </p:sp>
    </p:spTree>
    <p:extLst>
      <p:ext uri="{BB962C8B-B14F-4D97-AF65-F5344CB8AC3E}">
        <p14:creationId xmlns:p14="http://schemas.microsoft.com/office/powerpoint/2010/main" val="3046817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EB9D14-4521-42E3-B712-612D817DB7E6}" type="datetimeFigureOut">
              <a:rPr lang="en-US" smtClean="0"/>
              <a:t>4/20/2024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07784-A518-4A95-98B0-B4CED4113C6B}" type="slidenum">
              <a:rPr lang="en-US" smtClean="0"/>
              <a:t>‹#›</a:t>
            </a:fld>
            <a:endParaRPr lang="en-US"/>
          </a:p>
        </p:txBody>
      </p:sp>
    </p:spTree>
    <p:extLst>
      <p:ext uri="{BB962C8B-B14F-4D97-AF65-F5344CB8AC3E}">
        <p14:creationId xmlns:p14="http://schemas.microsoft.com/office/powerpoint/2010/main" val="731904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EB9D14-4521-42E3-B712-612D817DB7E6}" type="datetimeFigureOut">
              <a:rPr lang="en-US" smtClean="0"/>
              <a:t>4/20/2024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07784-A518-4A95-98B0-B4CED4113C6B}" type="slidenum">
              <a:rPr lang="en-US" smtClean="0"/>
              <a:t>‹#›</a:t>
            </a:fld>
            <a:endParaRPr lang="en-US"/>
          </a:p>
        </p:txBody>
      </p:sp>
    </p:spTree>
    <p:extLst>
      <p:ext uri="{BB962C8B-B14F-4D97-AF65-F5344CB8AC3E}">
        <p14:creationId xmlns:p14="http://schemas.microsoft.com/office/powerpoint/2010/main" val="199588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EB9D14-4521-42E3-B712-612D817DB7E6}" type="datetimeFigureOut">
              <a:rPr lang="en-US" smtClean="0"/>
              <a:t>4/20/2024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07784-A518-4A95-98B0-B4CED4113C6B}" type="slidenum">
              <a:rPr lang="en-US" smtClean="0"/>
              <a:t>‹#›</a:t>
            </a:fld>
            <a:endParaRPr lang="en-US"/>
          </a:p>
        </p:txBody>
      </p:sp>
    </p:spTree>
    <p:extLst>
      <p:ext uri="{BB962C8B-B14F-4D97-AF65-F5344CB8AC3E}">
        <p14:creationId xmlns:p14="http://schemas.microsoft.com/office/powerpoint/2010/main" val="13915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EB9D14-4521-42E3-B712-612D817DB7E6}" type="datetimeFigureOut">
              <a:rPr lang="en-US" smtClean="0"/>
              <a:t>4/20/2024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707784-A518-4A95-98B0-B4CED4113C6B}" type="slidenum">
              <a:rPr lang="en-US" smtClean="0"/>
              <a:t>‹#›</a:t>
            </a:fld>
            <a:endParaRPr lang="en-US"/>
          </a:p>
        </p:txBody>
      </p:sp>
    </p:spTree>
    <p:extLst>
      <p:ext uri="{BB962C8B-B14F-4D97-AF65-F5344CB8AC3E}">
        <p14:creationId xmlns:p14="http://schemas.microsoft.com/office/powerpoint/2010/main" val="616762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8EB9D14-4521-42E3-B712-612D817DB7E6}" type="datetimeFigureOut">
              <a:rPr lang="en-US" smtClean="0"/>
              <a:t>4/20/2024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707784-A518-4A95-98B0-B4CED4113C6B}" type="slidenum">
              <a:rPr lang="en-US" smtClean="0"/>
              <a:t>‹#›</a:t>
            </a:fld>
            <a:endParaRPr lang="en-US"/>
          </a:p>
        </p:txBody>
      </p:sp>
    </p:spTree>
    <p:extLst>
      <p:ext uri="{BB962C8B-B14F-4D97-AF65-F5344CB8AC3E}">
        <p14:creationId xmlns:p14="http://schemas.microsoft.com/office/powerpoint/2010/main" val="847544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8EB9D14-4521-42E3-B712-612D817DB7E6}" type="datetimeFigureOut">
              <a:rPr lang="en-US" smtClean="0"/>
              <a:t>4/20/2024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707784-A518-4A95-98B0-B4CED4113C6B}" type="slidenum">
              <a:rPr lang="en-US" smtClean="0"/>
              <a:t>‹#›</a:t>
            </a:fld>
            <a:endParaRPr lang="en-US"/>
          </a:p>
        </p:txBody>
      </p:sp>
    </p:spTree>
    <p:extLst>
      <p:ext uri="{BB962C8B-B14F-4D97-AF65-F5344CB8AC3E}">
        <p14:creationId xmlns:p14="http://schemas.microsoft.com/office/powerpoint/2010/main" val="2348277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EB9D14-4521-42E3-B712-612D817DB7E6}" type="datetimeFigureOut">
              <a:rPr lang="en-US" smtClean="0"/>
              <a:t>4/20/2024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707784-A518-4A95-98B0-B4CED4113C6B}" type="slidenum">
              <a:rPr lang="en-US" smtClean="0"/>
              <a:t>‹#›</a:t>
            </a:fld>
            <a:endParaRPr lang="en-US"/>
          </a:p>
        </p:txBody>
      </p:sp>
    </p:spTree>
    <p:extLst>
      <p:ext uri="{BB962C8B-B14F-4D97-AF65-F5344CB8AC3E}">
        <p14:creationId xmlns:p14="http://schemas.microsoft.com/office/powerpoint/2010/main" val="60567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EB9D14-4521-42E3-B712-612D817DB7E6}" type="datetimeFigureOut">
              <a:rPr lang="en-US" smtClean="0"/>
              <a:t>4/20/2024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707784-A518-4A95-98B0-B4CED4113C6B}" type="slidenum">
              <a:rPr lang="en-US" smtClean="0"/>
              <a:t>‹#›</a:t>
            </a:fld>
            <a:endParaRPr lang="en-US"/>
          </a:p>
        </p:txBody>
      </p:sp>
    </p:spTree>
    <p:extLst>
      <p:ext uri="{BB962C8B-B14F-4D97-AF65-F5344CB8AC3E}">
        <p14:creationId xmlns:p14="http://schemas.microsoft.com/office/powerpoint/2010/main" val="1624330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EB9D14-4521-42E3-B712-612D817DB7E6}" type="datetimeFigureOut">
              <a:rPr lang="en-US" smtClean="0"/>
              <a:t>4/20/2024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707784-A518-4A95-98B0-B4CED4113C6B}" type="slidenum">
              <a:rPr lang="en-US" smtClean="0"/>
              <a:t>‹#›</a:t>
            </a:fld>
            <a:endParaRPr lang="en-US"/>
          </a:p>
        </p:txBody>
      </p:sp>
    </p:spTree>
    <p:extLst>
      <p:ext uri="{BB962C8B-B14F-4D97-AF65-F5344CB8AC3E}">
        <p14:creationId xmlns:p14="http://schemas.microsoft.com/office/powerpoint/2010/main" val="2514237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8EB9D14-4521-42E3-B712-612D817DB7E6}" type="datetimeFigureOut">
              <a:rPr lang="en-US" smtClean="0"/>
              <a:t>4/20/2024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1707784-A518-4A95-98B0-B4CED4113C6B}" type="slidenum">
              <a:rPr lang="en-US" smtClean="0"/>
              <a:t>‹#›</a:t>
            </a:fld>
            <a:endParaRPr lang="en-US"/>
          </a:p>
        </p:txBody>
      </p:sp>
    </p:spTree>
    <p:extLst>
      <p:ext uri="{BB962C8B-B14F-4D97-AF65-F5344CB8AC3E}">
        <p14:creationId xmlns:p14="http://schemas.microsoft.com/office/powerpoint/2010/main" val="42677600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63961" y="539281"/>
            <a:ext cx="8910671" cy="2128245"/>
          </a:xfrm>
        </p:spPr>
        <p:txBody>
          <a:bodyPr>
            <a:noAutofit/>
          </a:bodyPr>
          <a:lstStyle/>
          <a:p>
            <a:r>
              <a:rPr lang="en-US" sz="66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71718" y="2755153"/>
            <a:ext cx="9002914" cy="4004235"/>
          </a:xfrm>
        </p:spPr>
        <p:txBody>
          <a:bodyPr>
            <a:normAutofit/>
          </a:bodyPr>
          <a:lstStyle/>
          <a:p>
            <a:r>
              <a:rPr lang="en-US" sz="6000" b="1" dirty="0">
                <a:solidFill>
                  <a:srgbClr val="FF0000"/>
                </a:solidFill>
              </a:rPr>
              <a:t>1 John 2:15-17</a:t>
            </a:r>
          </a:p>
          <a:p>
            <a:endParaRPr lang="en-US" sz="1800" b="1" dirty="0"/>
          </a:p>
          <a:p>
            <a:endParaRPr lang="en-US" sz="1800" b="1" dirty="0"/>
          </a:p>
          <a:p>
            <a:endParaRPr lang="en-US" sz="1800" b="1" dirty="0"/>
          </a:p>
          <a:p>
            <a:endParaRPr lang="en-US" sz="1800" b="1" dirty="0"/>
          </a:p>
          <a:p>
            <a:endParaRPr lang="en-US" sz="1800" b="1" dirty="0"/>
          </a:p>
          <a:p>
            <a:endParaRPr lang="en-US" sz="1800" b="1" dirty="0"/>
          </a:p>
          <a:p>
            <a:r>
              <a:rPr lang="en-US" sz="1800" b="1" dirty="0"/>
              <a:t>(All scriptures NASB 1995 unless otherwise noted)</a:t>
            </a:r>
          </a:p>
        </p:txBody>
      </p:sp>
    </p:spTree>
    <p:extLst>
      <p:ext uri="{BB962C8B-B14F-4D97-AF65-F5344CB8AC3E}">
        <p14:creationId xmlns:p14="http://schemas.microsoft.com/office/powerpoint/2010/main" val="1351531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334229" y="614754"/>
            <a:ext cx="8500767" cy="6243246"/>
          </a:xfrm>
        </p:spPr>
        <p:txBody>
          <a:bodyPr>
            <a:normAutofit fontScale="85000" lnSpcReduction="10000"/>
          </a:bodyPr>
          <a:lstStyle/>
          <a:p>
            <a:r>
              <a:rPr lang="en-US" sz="3000" i="1" dirty="0"/>
              <a:t>“Do not love the world nor the things in the world. If anyone </a:t>
            </a:r>
            <a:r>
              <a:rPr lang="en-US" sz="3000" b="1" i="1" dirty="0"/>
              <a:t>loves the world</a:t>
            </a:r>
            <a:r>
              <a:rPr lang="en-US" sz="3000" i="1" dirty="0"/>
              <a:t>, the love of the Father is not in him.” </a:t>
            </a:r>
            <a:r>
              <a:rPr lang="en-US" sz="3000" b="1" dirty="0">
                <a:solidFill>
                  <a:srgbClr val="FF0000"/>
                </a:solidFill>
              </a:rPr>
              <a:t>(1 John 2:15)</a:t>
            </a:r>
          </a:p>
          <a:p>
            <a:pPr algn="l"/>
            <a:r>
              <a:rPr lang="en-US" sz="3000" dirty="0"/>
              <a:t>The rich young ruler loved the world.</a:t>
            </a:r>
          </a:p>
          <a:p>
            <a:r>
              <a:rPr lang="en-US" sz="3000" i="1" dirty="0"/>
              <a:t>“As He was setting out on a journey, a man ran up to Him and knelt before Him, and asked Him, ‘Good Teacher, what shall I do to inherit eternal life?’ And Jesus said to him, ‘Why do you call Me good? No one is good except God alone. You know the commandments, “Do not murder, Do not commit adultery, Do not steal, Do not bear false witness, Do not defraud, Honor your father and mother.”’ And he said to Him, ‘Teacher, I have kept all these things from my youth up.’ Looking at him, Jesus felt a love for him and said to him, ‘One thing you lack: go and sell all you possess and give to the poor, and you will have treasure in heaven; and come, follow Me.’ But at these words he was saddened, and he went away grieving, for he was one who owned much property.”</a:t>
            </a:r>
            <a:r>
              <a:rPr lang="en-US" sz="3000" b="1" i="1" dirty="0">
                <a:solidFill>
                  <a:srgbClr val="FF0000"/>
                </a:solidFill>
              </a:rPr>
              <a:t> </a:t>
            </a:r>
            <a:r>
              <a:rPr lang="en-US" sz="3000" b="1" dirty="0">
                <a:solidFill>
                  <a:srgbClr val="FF0000"/>
                </a:solidFill>
              </a:rPr>
              <a:t>(Mark 10:17-22)</a:t>
            </a:r>
            <a:endParaRPr lang="en-US" sz="3000" dirty="0"/>
          </a:p>
          <a:p>
            <a:endParaRPr lang="en-US" sz="3000" dirty="0"/>
          </a:p>
        </p:txBody>
      </p:sp>
    </p:spTree>
    <p:extLst>
      <p:ext uri="{BB962C8B-B14F-4D97-AF65-F5344CB8AC3E}">
        <p14:creationId xmlns:p14="http://schemas.microsoft.com/office/powerpoint/2010/main" val="1202850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334229" y="614754"/>
            <a:ext cx="8500767" cy="6151705"/>
          </a:xfrm>
        </p:spPr>
        <p:txBody>
          <a:bodyPr>
            <a:normAutofit/>
          </a:bodyPr>
          <a:lstStyle/>
          <a:p>
            <a:r>
              <a:rPr lang="en-US" sz="3000" i="1" dirty="0"/>
              <a:t>“Do not love the world nor the things in the world. If anyone loves the world, the </a:t>
            </a:r>
            <a:r>
              <a:rPr lang="en-US" sz="3000" b="1" i="1" dirty="0"/>
              <a:t>love of the Father </a:t>
            </a:r>
            <a:r>
              <a:rPr lang="en-US" sz="3000" i="1" dirty="0"/>
              <a:t>is not in him.” </a:t>
            </a:r>
            <a:r>
              <a:rPr lang="en-US" sz="3000" b="1" dirty="0">
                <a:solidFill>
                  <a:srgbClr val="FF0000"/>
                </a:solidFill>
              </a:rPr>
              <a:t>(1 John 2:15)</a:t>
            </a:r>
          </a:p>
          <a:p>
            <a:pPr algn="l"/>
            <a:r>
              <a:rPr lang="en-US" sz="3000" dirty="0"/>
              <a:t>Loving God has been commanded by God’s prophets beginning with Moses:</a:t>
            </a:r>
          </a:p>
          <a:p>
            <a:r>
              <a:rPr lang="en-US" sz="2800" i="1" dirty="0"/>
              <a:t>“Know therefore that the Lord your God, He is God, the faithful God, who keeps His covenant and His lovingkindness to a thousandth generation with those who </a:t>
            </a:r>
            <a:r>
              <a:rPr lang="en-US" sz="2800" b="1" i="1" dirty="0"/>
              <a:t>love Him </a:t>
            </a:r>
            <a:r>
              <a:rPr lang="en-US" sz="2800" i="1" dirty="0"/>
              <a:t>and keep His commandments …”</a:t>
            </a:r>
            <a:r>
              <a:rPr lang="en-US" sz="2800" b="1" i="1" dirty="0">
                <a:solidFill>
                  <a:srgbClr val="FF0000"/>
                </a:solidFill>
              </a:rPr>
              <a:t> </a:t>
            </a:r>
            <a:r>
              <a:rPr lang="en-US" sz="2800" b="1" dirty="0">
                <a:solidFill>
                  <a:srgbClr val="FF0000"/>
                </a:solidFill>
              </a:rPr>
              <a:t>(Deuteronomy 7:9)</a:t>
            </a:r>
            <a:endParaRPr lang="en-US" sz="2800" dirty="0"/>
          </a:p>
          <a:p>
            <a:r>
              <a:rPr lang="en-US" sz="2800" i="1" dirty="0"/>
              <a:t>“You shall therefore </a:t>
            </a:r>
            <a:r>
              <a:rPr lang="en-US" sz="2800" b="1" i="1" dirty="0"/>
              <a:t>love the Lord your God</a:t>
            </a:r>
            <a:r>
              <a:rPr lang="en-US" sz="2800" i="1" dirty="0"/>
              <a:t>, and always keep His charge, His statutes, His ordinances, and His commandments.”</a:t>
            </a:r>
            <a:r>
              <a:rPr lang="en-US" sz="2800" b="1" i="1" dirty="0">
                <a:solidFill>
                  <a:srgbClr val="FF0000"/>
                </a:solidFill>
              </a:rPr>
              <a:t> </a:t>
            </a:r>
            <a:r>
              <a:rPr lang="en-US" sz="2800" b="1" dirty="0">
                <a:solidFill>
                  <a:srgbClr val="FF0000"/>
                </a:solidFill>
              </a:rPr>
              <a:t>(Deuteronomy 11:1)</a:t>
            </a:r>
            <a:endParaRPr lang="en-US" sz="2800" dirty="0"/>
          </a:p>
          <a:p>
            <a:endParaRPr lang="en-US" sz="3000" dirty="0"/>
          </a:p>
        </p:txBody>
      </p:sp>
    </p:spTree>
    <p:extLst>
      <p:ext uri="{BB962C8B-B14F-4D97-AF65-F5344CB8AC3E}">
        <p14:creationId xmlns:p14="http://schemas.microsoft.com/office/powerpoint/2010/main" val="964512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334229" y="614754"/>
            <a:ext cx="8500767" cy="6151705"/>
          </a:xfrm>
        </p:spPr>
        <p:txBody>
          <a:bodyPr>
            <a:normAutofit/>
          </a:bodyPr>
          <a:lstStyle/>
          <a:p>
            <a:r>
              <a:rPr lang="en-US" sz="3000" i="1" dirty="0"/>
              <a:t>“Do not love the world nor the things in the world. If anyone loves the world, the </a:t>
            </a:r>
            <a:r>
              <a:rPr lang="en-US" sz="3000" b="1" i="1" dirty="0"/>
              <a:t>love of the Father </a:t>
            </a:r>
            <a:r>
              <a:rPr lang="en-US" sz="3000" i="1" dirty="0"/>
              <a:t>is not in him.” </a:t>
            </a:r>
            <a:r>
              <a:rPr lang="en-US" sz="3000" b="1" dirty="0">
                <a:solidFill>
                  <a:srgbClr val="FF0000"/>
                </a:solidFill>
              </a:rPr>
              <a:t>(1 John 2:15)</a:t>
            </a:r>
          </a:p>
          <a:p>
            <a:pPr algn="l"/>
            <a:r>
              <a:rPr lang="en-US" sz="3000" dirty="0"/>
              <a:t>Loving God is demanded by His prophets:</a:t>
            </a:r>
          </a:p>
          <a:p>
            <a:r>
              <a:rPr lang="en-US" sz="2800" i="1" dirty="0"/>
              <a:t>“Only be very careful to observe the commandment and the law which Moses the servant of the Lord commanded you, to </a:t>
            </a:r>
            <a:r>
              <a:rPr lang="en-US" sz="2800" b="1" i="1" dirty="0"/>
              <a:t>love the Lord your God </a:t>
            </a:r>
            <a:r>
              <a:rPr lang="en-US" sz="2800" i="1" dirty="0"/>
              <a:t>and walk in all His ways and keep His commandments and hold fast to Him and serve Him with all your heart and with all your soul.”</a:t>
            </a:r>
            <a:r>
              <a:rPr lang="en-US" sz="2800" b="1" i="1" dirty="0">
                <a:solidFill>
                  <a:srgbClr val="FF0000"/>
                </a:solidFill>
              </a:rPr>
              <a:t> </a:t>
            </a:r>
            <a:r>
              <a:rPr lang="en-US" sz="2800" b="1" dirty="0">
                <a:solidFill>
                  <a:srgbClr val="FF0000"/>
                </a:solidFill>
              </a:rPr>
              <a:t>(Joshua 22:5)</a:t>
            </a:r>
            <a:endParaRPr lang="en-US" sz="2800" dirty="0"/>
          </a:p>
          <a:p>
            <a:r>
              <a:rPr lang="en-US" sz="2800" i="1" dirty="0"/>
              <a:t>“I said, ‘I beseech You, O Lord God of heaven, the great and awesome God, who preserves the covenant and lovingkindness for those who </a:t>
            </a:r>
            <a:r>
              <a:rPr lang="en-US" sz="2800" b="1" i="1" dirty="0"/>
              <a:t>love Him </a:t>
            </a:r>
            <a:r>
              <a:rPr lang="en-US" sz="2800" i="1" dirty="0"/>
              <a:t>and keep His commandments …’”</a:t>
            </a:r>
            <a:r>
              <a:rPr lang="en-US" sz="2800" b="1" i="1" dirty="0">
                <a:solidFill>
                  <a:srgbClr val="FF0000"/>
                </a:solidFill>
              </a:rPr>
              <a:t> </a:t>
            </a:r>
            <a:r>
              <a:rPr lang="en-US" sz="2800" b="1" dirty="0">
                <a:solidFill>
                  <a:srgbClr val="FF0000"/>
                </a:solidFill>
              </a:rPr>
              <a:t>(Nehemiah 1:5)</a:t>
            </a:r>
            <a:endParaRPr lang="en-US" sz="2800" dirty="0"/>
          </a:p>
          <a:p>
            <a:endParaRPr lang="en-US" sz="3000" dirty="0"/>
          </a:p>
        </p:txBody>
      </p:sp>
    </p:spTree>
    <p:extLst>
      <p:ext uri="{BB962C8B-B14F-4D97-AF65-F5344CB8AC3E}">
        <p14:creationId xmlns:p14="http://schemas.microsoft.com/office/powerpoint/2010/main" val="119588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334229" y="614754"/>
            <a:ext cx="8500767" cy="6151705"/>
          </a:xfrm>
        </p:spPr>
        <p:txBody>
          <a:bodyPr>
            <a:normAutofit/>
          </a:bodyPr>
          <a:lstStyle/>
          <a:p>
            <a:r>
              <a:rPr lang="en-US" sz="3000" i="1" dirty="0"/>
              <a:t>“Do not love the world nor the things in the world. If anyone loves the world, the </a:t>
            </a:r>
            <a:r>
              <a:rPr lang="en-US" sz="3000" b="1" i="1" dirty="0"/>
              <a:t>love of the Father </a:t>
            </a:r>
            <a:r>
              <a:rPr lang="en-US" sz="3000" i="1" dirty="0"/>
              <a:t>is not in him.” </a:t>
            </a:r>
            <a:r>
              <a:rPr lang="en-US" sz="3000" b="1" dirty="0">
                <a:solidFill>
                  <a:srgbClr val="FF0000"/>
                </a:solidFill>
              </a:rPr>
              <a:t>(1 John 2:15)</a:t>
            </a:r>
          </a:p>
          <a:p>
            <a:pPr algn="l"/>
            <a:r>
              <a:rPr lang="en-US" sz="3000" dirty="0"/>
              <a:t>Loving God is demanded by His prophets:</a:t>
            </a:r>
          </a:p>
          <a:p>
            <a:r>
              <a:rPr lang="en-US" sz="2800" i="1" dirty="0"/>
              <a:t>“I prayed to the Lord my God and confessed and said, ‘Alas, O Lord, the great and awesome God, who keeps His covenant and lovingkindness for those who </a:t>
            </a:r>
            <a:r>
              <a:rPr lang="en-US" sz="2800" b="1" i="1" dirty="0"/>
              <a:t>love Him</a:t>
            </a:r>
            <a:r>
              <a:rPr lang="en-US" sz="2800" i="1" dirty="0"/>
              <a:t> and keep His commandments …’”</a:t>
            </a:r>
            <a:r>
              <a:rPr lang="en-US" sz="2800" b="1" i="1" dirty="0">
                <a:solidFill>
                  <a:srgbClr val="FF0000"/>
                </a:solidFill>
              </a:rPr>
              <a:t> </a:t>
            </a:r>
            <a:r>
              <a:rPr lang="en-US" sz="2800" b="1" dirty="0">
                <a:solidFill>
                  <a:srgbClr val="FF0000"/>
                </a:solidFill>
              </a:rPr>
              <a:t>(Daniel 9:4)</a:t>
            </a:r>
            <a:endParaRPr lang="en-US" sz="2800" dirty="0"/>
          </a:p>
          <a:p>
            <a:r>
              <a:rPr lang="en-US" sz="2800" i="1" dirty="0"/>
              <a:t>“O </a:t>
            </a:r>
            <a:r>
              <a:rPr lang="en-US" sz="2800" b="1" i="1" dirty="0"/>
              <a:t>love the Lord</a:t>
            </a:r>
            <a:r>
              <a:rPr lang="en-US" sz="2800" i="1" dirty="0"/>
              <a:t>, all you His godly ones! The Lord preserves the faithful and fully recompenses the proud doer. Be strong and let your heart take courage, All you who hope in the Lord.”</a:t>
            </a:r>
            <a:r>
              <a:rPr lang="en-US" sz="2800" b="1" i="1" dirty="0">
                <a:solidFill>
                  <a:srgbClr val="FF0000"/>
                </a:solidFill>
              </a:rPr>
              <a:t> </a:t>
            </a:r>
            <a:r>
              <a:rPr lang="en-US" sz="2800" b="1" dirty="0">
                <a:solidFill>
                  <a:srgbClr val="FF0000"/>
                </a:solidFill>
              </a:rPr>
              <a:t>(Psalm 31:23-24)</a:t>
            </a:r>
            <a:endParaRPr lang="en-US" sz="2800" dirty="0"/>
          </a:p>
          <a:p>
            <a:endParaRPr lang="en-US" sz="3000" dirty="0"/>
          </a:p>
        </p:txBody>
      </p:sp>
    </p:spTree>
    <p:extLst>
      <p:ext uri="{BB962C8B-B14F-4D97-AF65-F5344CB8AC3E}">
        <p14:creationId xmlns:p14="http://schemas.microsoft.com/office/powerpoint/2010/main" val="1811754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334229" y="614754"/>
            <a:ext cx="8500767" cy="6151705"/>
          </a:xfrm>
        </p:spPr>
        <p:txBody>
          <a:bodyPr>
            <a:noAutofit/>
          </a:bodyPr>
          <a:lstStyle/>
          <a:p>
            <a:r>
              <a:rPr lang="en-US" sz="2800" i="1" dirty="0"/>
              <a:t>“Do not love the world nor the things in the world. If anyone loves the world, the </a:t>
            </a:r>
            <a:r>
              <a:rPr lang="en-US" sz="2800" b="1" i="1" dirty="0"/>
              <a:t>love of the Father </a:t>
            </a:r>
            <a:r>
              <a:rPr lang="en-US" sz="2800" i="1" dirty="0"/>
              <a:t>is not in him.” </a:t>
            </a:r>
            <a:r>
              <a:rPr lang="en-US" sz="2800" b="1" dirty="0">
                <a:solidFill>
                  <a:srgbClr val="FF0000"/>
                </a:solidFill>
              </a:rPr>
              <a:t>(1 John 2:15)</a:t>
            </a:r>
          </a:p>
          <a:p>
            <a:pPr algn="l"/>
            <a:r>
              <a:rPr lang="en-US" sz="2800" dirty="0"/>
              <a:t>Loving God is commanded by Jesus Christ:</a:t>
            </a:r>
          </a:p>
          <a:p>
            <a:r>
              <a:rPr lang="en-US" sz="2800" i="1" dirty="0"/>
              <a:t>“And He said to him, ‘You shall love the Lord your God with all your heart, and with all your soul, and with all your mind.’ This is the great and foremost commandment. The second is like it, ‘You shall love your neighbor as yourself.’ On these two commandments depend the whole Law and the Prophets.” </a:t>
            </a:r>
            <a:r>
              <a:rPr lang="en-US" sz="2800" b="1" dirty="0">
                <a:solidFill>
                  <a:srgbClr val="FF0000"/>
                </a:solidFill>
              </a:rPr>
              <a:t>(Matthew 22:37-40) </a:t>
            </a:r>
          </a:p>
          <a:p>
            <a:pPr algn="l"/>
            <a:r>
              <a:rPr lang="en-US" sz="2800" dirty="0"/>
              <a:t>Loving God is defined by Jesus Christ:</a:t>
            </a:r>
          </a:p>
          <a:p>
            <a:r>
              <a:rPr lang="en-US" sz="2800" i="1" dirty="0"/>
              <a:t>“If you love Me, you will keep My commandments.”</a:t>
            </a:r>
            <a:r>
              <a:rPr lang="en-US" sz="2800" b="1" i="1" dirty="0">
                <a:solidFill>
                  <a:srgbClr val="FF0000"/>
                </a:solidFill>
              </a:rPr>
              <a:t> </a:t>
            </a:r>
            <a:r>
              <a:rPr lang="en-US" sz="2800" b="1" dirty="0">
                <a:solidFill>
                  <a:srgbClr val="FF0000"/>
                </a:solidFill>
              </a:rPr>
              <a:t>(John 14:15) </a:t>
            </a:r>
            <a:endParaRPr lang="en-US" sz="2800" dirty="0"/>
          </a:p>
        </p:txBody>
      </p:sp>
    </p:spTree>
    <p:extLst>
      <p:ext uri="{BB962C8B-B14F-4D97-AF65-F5344CB8AC3E}">
        <p14:creationId xmlns:p14="http://schemas.microsoft.com/office/powerpoint/2010/main" val="1188799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334229" y="614754"/>
            <a:ext cx="8500767" cy="6151705"/>
          </a:xfrm>
        </p:spPr>
        <p:txBody>
          <a:bodyPr>
            <a:noAutofit/>
          </a:bodyPr>
          <a:lstStyle/>
          <a:p>
            <a:endParaRPr lang="en-US" sz="2800" i="1" dirty="0"/>
          </a:p>
          <a:p>
            <a:r>
              <a:rPr lang="en-US" sz="2800" i="1" dirty="0"/>
              <a:t>“For all that is in the world,</a:t>
            </a:r>
          </a:p>
          <a:p>
            <a:r>
              <a:rPr lang="en-US" sz="2800" i="1" dirty="0"/>
              <a:t>the </a:t>
            </a:r>
            <a:r>
              <a:rPr lang="en-US" sz="2800" b="1" i="1" dirty="0"/>
              <a:t>lust</a:t>
            </a:r>
            <a:r>
              <a:rPr lang="en-US" sz="2800" i="1" dirty="0"/>
              <a:t> of the flesh</a:t>
            </a:r>
          </a:p>
          <a:p>
            <a:r>
              <a:rPr lang="en-US" sz="2800" i="1" dirty="0"/>
              <a:t> and the </a:t>
            </a:r>
            <a:r>
              <a:rPr lang="en-US" sz="2800" b="1" i="1" dirty="0"/>
              <a:t>lust</a:t>
            </a:r>
            <a:r>
              <a:rPr lang="en-US" sz="2800" i="1" dirty="0"/>
              <a:t> of the eyes</a:t>
            </a:r>
          </a:p>
          <a:p>
            <a:r>
              <a:rPr lang="en-US" sz="2800" i="1" dirty="0"/>
              <a:t> and the boastful pride of life,</a:t>
            </a:r>
          </a:p>
          <a:p>
            <a:r>
              <a:rPr lang="en-US" sz="2800" i="1" dirty="0"/>
              <a:t> is not from the Father, but is from the world.” </a:t>
            </a:r>
            <a:br>
              <a:rPr lang="en-US" sz="2800" i="1" dirty="0"/>
            </a:br>
            <a:r>
              <a:rPr lang="en-US" sz="2800" b="1" dirty="0">
                <a:solidFill>
                  <a:srgbClr val="FF0000"/>
                </a:solidFill>
              </a:rPr>
              <a:t>(1 John 2:16)</a:t>
            </a:r>
          </a:p>
          <a:p>
            <a:pPr algn="l"/>
            <a:endParaRPr lang="en-US" sz="2800" b="1" dirty="0">
              <a:solidFill>
                <a:srgbClr val="FF0000"/>
              </a:solidFill>
            </a:endParaRPr>
          </a:p>
          <a:p>
            <a:pPr algn="l"/>
            <a:r>
              <a:rPr lang="en-US" sz="4800" dirty="0"/>
              <a:t>Let us examine the word “lust.”</a:t>
            </a:r>
          </a:p>
        </p:txBody>
      </p:sp>
    </p:spTree>
    <p:extLst>
      <p:ext uri="{BB962C8B-B14F-4D97-AF65-F5344CB8AC3E}">
        <p14:creationId xmlns:p14="http://schemas.microsoft.com/office/powerpoint/2010/main" val="2524776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What is “Lust”?</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294948" y="625884"/>
            <a:ext cx="8554102" cy="6186470"/>
          </a:xfrm>
        </p:spPr>
        <p:txBody>
          <a:bodyPr>
            <a:noAutofit/>
          </a:bodyPr>
          <a:lstStyle/>
          <a:p>
            <a:pPr algn="l"/>
            <a:r>
              <a:rPr lang="en-US" sz="2600" dirty="0"/>
              <a:t>The word “lust” comes from the Greek word </a:t>
            </a:r>
            <a:r>
              <a:rPr lang="en-US" sz="2600" i="1" dirty="0" err="1"/>
              <a:t>epithumia</a:t>
            </a:r>
            <a:r>
              <a:rPr lang="en-US" sz="2600" dirty="0"/>
              <a:t>, meaning “strong desire” of any kind.</a:t>
            </a:r>
          </a:p>
          <a:p>
            <a:pPr algn="l"/>
            <a:r>
              <a:rPr lang="en-US" sz="2600" i="1" dirty="0" err="1"/>
              <a:t>Epithumia</a:t>
            </a:r>
            <a:r>
              <a:rPr lang="en-US" sz="2600" dirty="0"/>
              <a:t> is sometimes translated “desire,” and used in a good sense in only three New Testament passages: </a:t>
            </a:r>
          </a:p>
          <a:p>
            <a:r>
              <a:rPr lang="en-US" sz="2600" i="1" dirty="0"/>
              <a:t>“And He said to them, ‘I have earnestly </a:t>
            </a:r>
            <a:r>
              <a:rPr lang="en-US" sz="2600" b="1" i="1" dirty="0"/>
              <a:t>desired</a:t>
            </a:r>
            <a:r>
              <a:rPr lang="en-US" sz="2600" i="1" dirty="0"/>
              <a:t> to eat this Passover with you before I suffer.’” </a:t>
            </a:r>
            <a:r>
              <a:rPr lang="en-US" sz="2600" b="1" dirty="0">
                <a:solidFill>
                  <a:srgbClr val="FF0000"/>
                </a:solidFill>
              </a:rPr>
              <a:t>(Luke 22:15)</a:t>
            </a:r>
            <a:r>
              <a:rPr lang="en-US" sz="2600" dirty="0"/>
              <a:t>	</a:t>
            </a:r>
          </a:p>
          <a:p>
            <a:r>
              <a:rPr lang="en-US" sz="2600" i="1" dirty="0"/>
              <a:t>“But I am hard-pressed from both directions, having the </a:t>
            </a:r>
            <a:r>
              <a:rPr lang="en-US" sz="2600" b="1" i="1" dirty="0"/>
              <a:t>desire</a:t>
            </a:r>
            <a:r>
              <a:rPr lang="en-US" sz="2600" i="1" dirty="0"/>
              <a:t> to depart and be with Christ, for that is very much better …” </a:t>
            </a:r>
            <a:r>
              <a:rPr lang="en-US" sz="2600" b="1" dirty="0">
                <a:solidFill>
                  <a:srgbClr val="FF0000"/>
                </a:solidFill>
              </a:rPr>
              <a:t>(Philippians 1:23)</a:t>
            </a:r>
          </a:p>
          <a:p>
            <a:r>
              <a:rPr lang="en-US" sz="2600" i="1" dirty="0"/>
              <a:t>“But we, brethren, having been taken away from you for a short while – in person, not in spirit – were all the more eager with great </a:t>
            </a:r>
            <a:r>
              <a:rPr lang="en-US" sz="2600" b="1" i="1" dirty="0"/>
              <a:t>desire</a:t>
            </a:r>
            <a:r>
              <a:rPr lang="en-US" sz="2600" i="1" dirty="0"/>
              <a:t> to see your face.” </a:t>
            </a:r>
            <a:br>
              <a:rPr lang="en-US" sz="2600" dirty="0"/>
            </a:br>
            <a:r>
              <a:rPr lang="en-US" sz="2600" b="1" dirty="0">
                <a:solidFill>
                  <a:srgbClr val="FF0000"/>
                </a:solidFill>
              </a:rPr>
              <a:t>(1 Thessalonians 2:17)</a:t>
            </a:r>
          </a:p>
          <a:p>
            <a:pPr algn="l"/>
            <a:r>
              <a:rPr lang="en-US" sz="2600" dirty="0"/>
              <a:t>Everywhere else in the New Testament, the word denotes a strong desire in a bad sense … lusts that we must control.</a:t>
            </a:r>
          </a:p>
        </p:txBody>
      </p:sp>
    </p:spTree>
    <p:extLst>
      <p:ext uri="{BB962C8B-B14F-4D97-AF65-F5344CB8AC3E}">
        <p14:creationId xmlns:p14="http://schemas.microsoft.com/office/powerpoint/2010/main" val="3478464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294948" y="0"/>
            <a:ext cx="8554101" cy="614754"/>
          </a:xfrm>
        </p:spPr>
        <p:txBody>
          <a:bodyPr>
            <a:noAutofit/>
          </a:bodyPr>
          <a:lstStyle/>
          <a:p>
            <a:r>
              <a:rPr lang="en-US" sz="4000" b="1" dirty="0">
                <a:solidFill>
                  <a:srgbClr val="0000FF"/>
                </a:solidFill>
              </a:rPr>
              <a:t>We Must Control Our Desires</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294948" y="625884"/>
            <a:ext cx="8554102" cy="6186470"/>
          </a:xfrm>
        </p:spPr>
        <p:txBody>
          <a:bodyPr>
            <a:noAutofit/>
          </a:bodyPr>
          <a:lstStyle/>
          <a:p>
            <a:pPr algn="l"/>
            <a:r>
              <a:rPr lang="en-US" dirty="0"/>
              <a:t>Lust (Greek = </a:t>
            </a:r>
            <a:r>
              <a:rPr lang="en-US" i="1" dirty="0" err="1"/>
              <a:t>epithumia</a:t>
            </a:r>
            <a:r>
              <a:rPr lang="en-US" dirty="0"/>
              <a:t>) is used in a bad sense in almost every passage where it is found in the New Testament. </a:t>
            </a:r>
          </a:p>
          <a:p>
            <a:r>
              <a:rPr lang="en-US" i="1" dirty="0"/>
              <a:t>“Therefore do not let sin reign in your mortal body so that you obey its </a:t>
            </a:r>
            <a:r>
              <a:rPr lang="en-US" b="1" i="1" dirty="0"/>
              <a:t>lusts</a:t>
            </a:r>
            <a:r>
              <a:rPr lang="en-US" i="1" dirty="0"/>
              <a:t>, and do not go on presenting the members of your body to sin as instruments of unrighteousness; but present yourselves to God as those alive from the dead, and your members as instruments of righteousness to God. For sin shall not be master over you, for you are not under law but under grace.” </a:t>
            </a:r>
            <a:r>
              <a:rPr lang="en-US" b="1" dirty="0">
                <a:solidFill>
                  <a:srgbClr val="FF0000"/>
                </a:solidFill>
              </a:rPr>
              <a:t>(Romans 6:12-14)</a:t>
            </a:r>
            <a:r>
              <a:rPr lang="en-US" dirty="0"/>
              <a:t>	</a:t>
            </a:r>
          </a:p>
          <a:p>
            <a:r>
              <a:rPr lang="en-US" i="1" dirty="0"/>
              <a:t>“Do this, knowing the time, that it is already the hour for you to awaken from sleep; for now salvation is nearer to us than when we believed. The night is almost gone, and the day is near. Therefore let us lay aside the deeds of darkness and put on the armor of light. Let us behave properly as in the day, not in carousing and drunkenness, not in sexual promiscuity and sensuality, not in strife and jealousy. But put on the Lord Jesus Christ, and make no provision for the flesh in regard to its </a:t>
            </a:r>
            <a:r>
              <a:rPr lang="en-US" b="1" i="1" dirty="0"/>
              <a:t>lusts</a:t>
            </a:r>
            <a:r>
              <a:rPr lang="en-US" i="1" dirty="0"/>
              <a:t>.” </a:t>
            </a:r>
            <a:r>
              <a:rPr lang="en-US" b="1" dirty="0">
                <a:solidFill>
                  <a:srgbClr val="FF0000"/>
                </a:solidFill>
              </a:rPr>
              <a:t>(Romans 13:11-14)</a:t>
            </a:r>
          </a:p>
        </p:txBody>
      </p:sp>
    </p:spTree>
    <p:extLst>
      <p:ext uri="{BB962C8B-B14F-4D97-AF65-F5344CB8AC3E}">
        <p14:creationId xmlns:p14="http://schemas.microsoft.com/office/powerpoint/2010/main" val="326649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294948" y="0"/>
            <a:ext cx="8554101" cy="614754"/>
          </a:xfrm>
        </p:spPr>
        <p:txBody>
          <a:bodyPr>
            <a:noAutofit/>
          </a:bodyPr>
          <a:lstStyle/>
          <a:p>
            <a:r>
              <a:rPr lang="en-US" sz="4000" b="1" dirty="0">
                <a:solidFill>
                  <a:srgbClr val="0000FF"/>
                </a:solidFill>
              </a:rPr>
              <a:t>We Must Control Our Desires</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294948" y="625884"/>
            <a:ext cx="8554102" cy="6186470"/>
          </a:xfrm>
        </p:spPr>
        <p:txBody>
          <a:bodyPr>
            <a:noAutofit/>
          </a:bodyPr>
          <a:lstStyle/>
          <a:p>
            <a:endParaRPr lang="en-US" i="1" dirty="0"/>
          </a:p>
          <a:p>
            <a:r>
              <a:rPr lang="en-US" i="1" dirty="0"/>
              <a:t>“And you were dead in your trespasses and sins, in which you formerly walked according to the course of this world, according to the prince of the power of the air, of the spirit that is now working in the sons of disobedience. Among them we too all formerly lived in the </a:t>
            </a:r>
            <a:r>
              <a:rPr lang="en-US" b="1" i="1" dirty="0"/>
              <a:t>lusts</a:t>
            </a:r>
            <a:r>
              <a:rPr lang="en-US" i="1" dirty="0"/>
              <a:t> of our flesh, indulging the desires of the flesh and of the mind, and were by nature children of wrath, even as the rest.” </a:t>
            </a:r>
            <a:r>
              <a:rPr lang="en-US" b="1" dirty="0">
                <a:solidFill>
                  <a:srgbClr val="FF0000"/>
                </a:solidFill>
              </a:rPr>
              <a:t>(Ephesians 2:1-3)</a:t>
            </a:r>
            <a:r>
              <a:rPr lang="en-US" dirty="0"/>
              <a:t>	</a:t>
            </a:r>
          </a:p>
          <a:p>
            <a:r>
              <a:rPr lang="en-US" i="1" dirty="0"/>
              <a:t>“As obedient children, do not be conformed to the former </a:t>
            </a:r>
            <a:r>
              <a:rPr lang="en-US" b="1" i="1" dirty="0"/>
              <a:t>lusts</a:t>
            </a:r>
            <a:r>
              <a:rPr lang="en-US" i="1" dirty="0"/>
              <a:t> which were yours in your ignorance, but like the Holy One who called you, be holy yourselves also in all your behavior; because it is written, ‘You shall be holy, for I am holy.’” </a:t>
            </a:r>
            <a:r>
              <a:rPr lang="en-US" b="1" dirty="0">
                <a:solidFill>
                  <a:srgbClr val="FF0000"/>
                </a:solidFill>
              </a:rPr>
              <a:t>(1 Peter 1:14-16)</a:t>
            </a:r>
          </a:p>
          <a:p>
            <a:r>
              <a:rPr lang="en-US" i="1" dirty="0"/>
              <a:t>“Now flee from youthful </a:t>
            </a:r>
            <a:r>
              <a:rPr lang="en-US" b="1" i="1" dirty="0"/>
              <a:t>lusts</a:t>
            </a:r>
            <a:r>
              <a:rPr lang="en-US" i="1" dirty="0"/>
              <a:t> and pursue righteousness, faith, love and peace, with those who call on the Lord from a pure heart.” </a:t>
            </a:r>
            <a:r>
              <a:rPr lang="en-US" b="1" dirty="0">
                <a:solidFill>
                  <a:srgbClr val="FF0000"/>
                </a:solidFill>
              </a:rPr>
              <a:t>(2 Timothy 2:22)</a:t>
            </a:r>
          </a:p>
          <a:p>
            <a:endParaRPr lang="en-US" b="1" dirty="0">
              <a:solidFill>
                <a:srgbClr val="FF0000"/>
              </a:solidFill>
            </a:endParaRPr>
          </a:p>
        </p:txBody>
      </p:sp>
    </p:spTree>
    <p:extLst>
      <p:ext uri="{BB962C8B-B14F-4D97-AF65-F5344CB8AC3E}">
        <p14:creationId xmlns:p14="http://schemas.microsoft.com/office/powerpoint/2010/main" val="2766261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294948" y="0"/>
            <a:ext cx="8554101" cy="614754"/>
          </a:xfrm>
        </p:spPr>
        <p:txBody>
          <a:bodyPr>
            <a:noAutofit/>
          </a:bodyPr>
          <a:lstStyle/>
          <a:p>
            <a:r>
              <a:rPr lang="en-US" sz="4000" b="1" dirty="0">
                <a:solidFill>
                  <a:srgbClr val="0000FF"/>
                </a:solidFill>
              </a:rPr>
              <a:t>We Must Control Our Desires</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294949" y="614754"/>
            <a:ext cx="8554102" cy="6186470"/>
          </a:xfrm>
        </p:spPr>
        <p:txBody>
          <a:bodyPr>
            <a:noAutofit/>
          </a:bodyPr>
          <a:lstStyle/>
          <a:p>
            <a:r>
              <a:rPr lang="en-US" i="1" dirty="0"/>
              <a:t>“For we also once were foolish ourselves, disobedient, deceived, enslaved to various </a:t>
            </a:r>
            <a:r>
              <a:rPr lang="en-US" b="1" i="1" dirty="0"/>
              <a:t>lusts</a:t>
            </a:r>
            <a:r>
              <a:rPr lang="en-US" i="1" dirty="0"/>
              <a:t> and pleasures, spending our life in malice and envy, hateful, hating one another.” </a:t>
            </a:r>
            <a:br>
              <a:rPr lang="en-US" i="1" dirty="0"/>
            </a:br>
            <a:r>
              <a:rPr lang="en-US" b="1" dirty="0">
                <a:solidFill>
                  <a:srgbClr val="FF0000"/>
                </a:solidFill>
              </a:rPr>
              <a:t>(Titus 3:3)</a:t>
            </a:r>
            <a:r>
              <a:rPr lang="en-US" dirty="0"/>
              <a:t>	</a:t>
            </a:r>
          </a:p>
          <a:p>
            <a:r>
              <a:rPr lang="en-US" i="1" dirty="0"/>
              <a:t>“Beloved, I urge you as aliens and strangers to abstain from fleshly </a:t>
            </a:r>
            <a:r>
              <a:rPr lang="en-US" b="1" i="1" dirty="0"/>
              <a:t>lusts</a:t>
            </a:r>
            <a:r>
              <a:rPr lang="en-US" i="1" dirty="0"/>
              <a:t> which wage war against the soul.” </a:t>
            </a:r>
            <a:r>
              <a:rPr lang="en-US" b="1" dirty="0">
                <a:solidFill>
                  <a:srgbClr val="FF0000"/>
                </a:solidFill>
              </a:rPr>
              <a:t>(1 Peter 2:11)</a:t>
            </a:r>
          </a:p>
          <a:p>
            <a:r>
              <a:rPr lang="en-US" i="1" dirty="0"/>
              <a:t>“Therefore, since Christ has suffered in the flesh, arm yourselves also with the same purpose, because he who has suffered in the flesh has ceased from sin, so as to live the rest of the time in the flesh no longer for the </a:t>
            </a:r>
            <a:r>
              <a:rPr lang="en-US" b="1" i="1" dirty="0"/>
              <a:t>lusts</a:t>
            </a:r>
            <a:r>
              <a:rPr lang="en-US" i="1" dirty="0"/>
              <a:t> of men, but for the will of God. For the time already past is sufficient for you to have carried out the desire of the Gentiles, having pursued a course of sensuality, </a:t>
            </a:r>
            <a:r>
              <a:rPr lang="en-US" b="1" i="1" dirty="0"/>
              <a:t>lusts</a:t>
            </a:r>
            <a:r>
              <a:rPr lang="en-US" i="1" dirty="0"/>
              <a:t>, drunkenness, carousing, drinking parties and abominable idolatries. In all this, they are surprised that you do not run with them into the same excesses of dissipation, and they malign you; but they will give account to Him who is ready to judge the living and the dead.” </a:t>
            </a:r>
            <a:r>
              <a:rPr lang="en-US" b="1" dirty="0">
                <a:solidFill>
                  <a:srgbClr val="FF0000"/>
                </a:solidFill>
              </a:rPr>
              <a:t>(1 Peter 4:1-5)</a:t>
            </a:r>
          </a:p>
          <a:p>
            <a:endParaRPr lang="en-US" b="1" dirty="0">
              <a:solidFill>
                <a:srgbClr val="FF0000"/>
              </a:solidFill>
            </a:endParaRPr>
          </a:p>
        </p:txBody>
      </p:sp>
    </p:spTree>
    <p:extLst>
      <p:ext uri="{BB962C8B-B14F-4D97-AF65-F5344CB8AC3E}">
        <p14:creationId xmlns:p14="http://schemas.microsoft.com/office/powerpoint/2010/main" val="1959681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334229" y="781969"/>
            <a:ext cx="8500767" cy="5984490"/>
          </a:xfrm>
        </p:spPr>
        <p:txBody>
          <a:bodyPr>
            <a:normAutofit/>
          </a:bodyPr>
          <a:lstStyle/>
          <a:p>
            <a:r>
              <a:rPr lang="en-US" sz="3600" i="1" dirty="0"/>
              <a:t>“15	Do not love the world nor the things in the world. If anyone loves the world, the love of the Father is not in him.</a:t>
            </a:r>
          </a:p>
          <a:p>
            <a:r>
              <a:rPr kumimoji="0" lang="en-US" sz="3600" i="1" u="none" strike="noStrike" kern="1200" cap="none" spc="0" normalizeH="0" baseline="0" noProof="0" dirty="0">
                <a:ln>
                  <a:noFill/>
                </a:ln>
                <a:solidFill>
                  <a:prstClr val="black"/>
                </a:solidFill>
                <a:effectLst/>
                <a:uLnTx/>
                <a:uFillTx/>
                <a:latin typeface="Aptos" panose="02110004020202020204"/>
                <a:ea typeface="+mn-ea"/>
                <a:cs typeface="+mn-cs"/>
              </a:rPr>
              <a:t>16	</a:t>
            </a:r>
            <a:r>
              <a:rPr lang="en-US" sz="3600" i="1" dirty="0"/>
              <a:t>For all that is in the world, the lust of the flesh and the lust of the eyes and the boastful pride of life, is not from the Father, but is from the world.</a:t>
            </a:r>
          </a:p>
          <a:p>
            <a:r>
              <a:rPr kumimoji="0" lang="en-US" sz="3600" i="1" u="none" strike="noStrike" kern="1200" cap="none" spc="0" normalizeH="0" baseline="0" noProof="0" dirty="0">
                <a:ln>
                  <a:noFill/>
                </a:ln>
                <a:solidFill>
                  <a:prstClr val="black"/>
                </a:solidFill>
                <a:effectLst/>
                <a:uLnTx/>
                <a:uFillTx/>
                <a:latin typeface="Aptos" panose="02110004020202020204"/>
                <a:ea typeface="+mn-ea"/>
                <a:cs typeface="+mn-cs"/>
              </a:rPr>
              <a:t>17	</a:t>
            </a:r>
            <a:r>
              <a:rPr lang="en-US" sz="3600" i="1" dirty="0"/>
              <a:t>The world is passing away, and also its lusts; but the one who does the will of God lives forever.” </a:t>
            </a:r>
            <a:br>
              <a:rPr lang="en-US" sz="3600" i="1" dirty="0"/>
            </a:br>
            <a:r>
              <a:rPr lang="en-US" sz="3600" b="1" dirty="0">
                <a:solidFill>
                  <a:srgbClr val="FF0000"/>
                </a:solidFill>
              </a:rPr>
              <a:t>(1 John 2:15-17)</a:t>
            </a:r>
          </a:p>
        </p:txBody>
      </p:sp>
    </p:spTree>
    <p:extLst>
      <p:ext uri="{BB962C8B-B14F-4D97-AF65-F5344CB8AC3E}">
        <p14:creationId xmlns:p14="http://schemas.microsoft.com/office/powerpoint/2010/main" val="24406789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334229" y="614754"/>
            <a:ext cx="8500767" cy="6151705"/>
          </a:xfrm>
        </p:spPr>
        <p:txBody>
          <a:bodyPr>
            <a:noAutofit/>
          </a:bodyPr>
          <a:lstStyle/>
          <a:p>
            <a:r>
              <a:rPr lang="en-US" sz="2800" i="1" dirty="0"/>
              <a:t>“For all that is in the world, </a:t>
            </a:r>
            <a:r>
              <a:rPr lang="en-US" sz="2800" b="1" i="1" dirty="0"/>
              <a:t>the lust of the flesh</a:t>
            </a:r>
            <a:r>
              <a:rPr lang="en-US" sz="2800" i="1" dirty="0"/>
              <a:t> and the lust of the eyes and the boastful pride of life, is not from the Father, but is from the world.” </a:t>
            </a:r>
            <a:r>
              <a:rPr lang="en-US" sz="2800" b="1" dirty="0">
                <a:solidFill>
                  <a:srgbClr val="FF0000"/>
                </a:solidFill>
              </a:rPr>
              <a:t>(1 John 2:16)</a:t>
            </a:r>
          </a:p>
          <a:p>
            <a:pPr algn="l"/>
            <a:r>
              <a:rPr lang="en-US" sz="2800" dirty="0"/>
              <a:t>Lust of the flesh is defined by its deeds:</a:t>
            </a:r>
          </a:p>
          <a:p>
            <a:r>
              <a:rPr lang="en-US" sz="2800" i="1" dirty="0"/>
              <a:t>“Now the deeds of the flesh are evident, which are: immorality, impurity, sensuality, idolatry, sorcery, enmities, strife, jealousy, outbursts of anger, disputes, dissensions, factions, envying, drunkenness, carousing, and things like these, of which I forewarn you, just as I have forewarned you, that those who practice such things will not inherit the kingdom of God.” </a:t>
            </a:r>
            <a:r>
              <a:rPr lang="en-US" sz="2800" b="1" dirty="0">
                <a:solidFill>
                  <a:srgbClr val="FF0000"/>
                </a:solidFill>
              </a:rPr>
              <a:t>(Galatians 5:19-21)</a:t>
            </a:r>
          </a:p>
          <a:p>
            <a:pPr algn="l"/>
            <a:r>
              <a:rPr lang="en-US" sz="2800" dirty="0"/>
              <a:t>Illustrations: 	Joseph	</a:t>
            </a:r>
            <a:r>
              <a:rPr lang="en-US" sz="2800" b="1" dirty="0">
                <a:solidFill>
                  <a:srgbClr val="FF0000"/>
                </a:solidFill>
              </a:rPr>
              <a:t>(Genesis 39:1-18)</a:t>
            </a:r>
          </a:p>
          <a:p>
            <a:pPr algn="l"/>
            <a:r>
              <a:rPr lang="en-US" sz="2800" dirty="0"/>
              <a:t>			Solomon	</a:t>
            </a:r>
            <a:r>
              <a:rPr lang="en-US" sz="2800" b="1" dirty="0">
                <a:solidFill>
                  <a:srgbClr val="FF0000"/>
                </a:solidFill>
              </a:rPr>
              <a:t>(1 Kings 11:1-13)</a:t>
            </a:r>
          </a:p>
        </p:txBody>
      </p:sp>
    </p:spTree>
    <p:extLst>
      <p:ext uri="{BB962C8B-B14F-4D97-AF65-F5344CB8AC3E}">
        <p14:creationId xmlns:p14="http://schemas.microsoft.com/office/powerpoint/2010/main" val="1438571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274919" y="614754"/>
            <a:ext cx="8560078" cy="6186470"/>
          </a:xfrm>
        </p:spPr>
        <p:txBody>
          <a:bodyPr>
            <a:noAutofit/>
          </a:bodyPr>
          <a:lstStyle/>
          <a:p>
            <a:r>
              <a:rPr lang="en-US" sz="2800" i="1" dirty="0"/>
              <a:t>“For all that is in the world, the lust of the flesh and </a:t>
            </a:r>
            <a:r>
              <a:rPr lang="en-US" sz="2800" b="1" i="1" dirty="0"/>
              <a:t>the lust of the eyes</a:t>
            </a:r>
            <a:r>
              <a:rPr lang="en-US" sz="2800" i="1" dirty="0"/>
              <a:t> and the boastful pride of life, is not from the Father, but is from the world.” </a:t>
            </a:r>
            <a:r>
              <a:rPr lang="en-US" sz="2800" b="1" dirty="0">
                <a:solidFill>
                  <a:srgbClr val="FF0000"/>
                </a:solidFill>
              </a:rPr>
              <a:t>(1 John 2:16)</a:t>
            </a:r>
          </a:p>
          <a:p>
            <a:pPr algn="l"/>
            <a:r>
              <a:rPr lang="en-US" sz="2800" dirty="0"/>
              <a:t>Lust of the eyes (associated with greed/covetousness): </a:t>
            </a:r>
          </a:p>
          <a:p>
            <a:r>
              <a:rPr lang="en-US" sz="2800" i="1" dirty="0"/>
              <a:t>“Therefore consider the members of your earthly body as dead to immorality, impurity, passion, evil desire, and </a:t>
            </a:r>
            <a:r>
              <a:rPr lang="en-US" sz="2800" i="1" u="sng" dirty="0"/>
              <a:t>greed</a:t>
            </a:r>
            <a:r>
              <a:rPr lang="en-US" sz="2800" i="1" dirty="0"/>
              <a:t>, which amounts to idolatry. For it is because of these things that the wrath of God will come upon the sons of disobedience, and in them you also once walked, when you were living in them.” </a:t>
            </a:r>
            <a:br>
              <a:rPr lang="en-US" sz="2800" i="1" dirty="0"/>
            </a:br>
            <a:r>
              <a:rPr lang="en-US" sz="2800" b="1" dirty="0">
                <a:solidFill>
                  <a:srgbClr val="FF0000"/>
                </a:solidFill>
              </a:rPr>
              <a:t>(Colossians 3:5-7)</a:t>
            </a:r>
          </a:p>
          <a:p>
            <a:r>
              <a:rPr lang="en-US" sz="2800" i="1" dirty="0"/>
              <a:t>“For this you know with certainty, that no immoral or impure person or </a:t>
            </a:r>
            <a:r>
              <a:rPr lang="en-US" sz="2800" i="1" u="sng" dirty="0"/>
              <a:t>covetous</a:t>
            </a:r>
            <a:r>
              <a:rPr lang="en-US" sz="2800" i="1" dirty="0"/>
              <a:t> man, who is an idolater, has an inheritance in the kingdom of Christ and God.” </a:t>
            </a:r>
            <a:r>
              <a:rPr lang="en-US" sz="2800" b="1" dirty="0">
                <a:solidFill>
                  <a:srgbClr val="FF0000"/>
                </a:solidFill>
              </a:rPr>
              <a:t>(Ephesians 5:5)</a:t>
            </a:r>
          </a:p>
        </p:txBody>
      </p:sp>
    </p:spTree>
    <p:extLst>
      <p:ext uri="{BB962C8B-B14F-4D97-AF65-F5344CB8AC3E}">
        <p14:creationId xmlns:p14="http://schemas.microsoft.com/office/powerpoint/2010/main" val="1391750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294948" y="625884"/>
            <a:ext cx="8554102" cy="6186470"/>
          </a:xfrm>
        </p:spPr>
        <p:txBody>
          <a:bodyPr>
            <a:noAutofit/>
          </a:bodyPr>
          <a:lstStyle/>
          <a:p>
            <a:r>
              <a:rPr lang="en-US" sz="2800" i="1" dirty="0"/>
              <a:t>“For all that is in the world, the lust of the flesh and </a:t>
            </a:r>
            <a:r>
              <a:rPr lang="en-US" sz="2800" b="1" i="1" dirty="0"/>
              <a:t>the lust of the eyes</a:t>
            </a:r>
            <a:r>
              <a:rPr lang="en-US" sz="2800" i="1" dirty="0"/>
              <a:t> and the boastful pride of life, is not from the Father, but is from the world.” </a:t>
            </a:r>
            <a:r>
              <a:rPr lang="en-US" sz="2800" b="1" dirty="0">
                <a:solidFill>
                  <a:srgbClr val="FF0000"/>
                </a:solidFill>
              </a:rPr>
              <a:t>(1 John 2:16)</a:t>
            </a:r>
          </a:p>
          <a:p>
            <a:pPr algn="l"/>
            <a:r>
              <a:rPr lang="en-US" sz="2800" dirty="0"/>
              <a:t>Lust of the eyes: </a:t>
            </a:r>
          </a:p>
          <a:p>
            <a:pPr algn="l"/>
            <a:r>
              <a:rPr lang="en-US" sz="2800" dirty="0"/>
              <a:t>Illustrations:	Achan 	</a:t>
            </a:r>
            <a:r>
              <a:rPr lang="en-US" sz="2800" b="1" dirty="0">
                <a:solidFill>
                  <a:srgbClr val="FF0000"/>
                </a:solidFill>
              </a:rPr>
              <a:t>(Joshua 6:15-21; 7:1-26)</a:t>
            </a:r>
          </a:p>
          <a:p>
            <a:pPr algn="l"/>
            <a:r>
              <a:rPr lang="en-US" sz="2800" dirty="0"/>
              <a:t>			Aaron		</a:t>
            </a:r>
            <a:r>
              <a:rPr lang="en-US" sz="2800" b="1" dirty="0">
                <a:solidFill>
                  <a:srgbClr val="FF0000"/>
                </a:solidFill>
              </a:rPr>
              <a:t>(Exodus 32:1-6)</a:t>
            </a:r>
          </a:p>
        </p:txBody>
      </p:sp>
    </p:spTree>
    <p:extLst>
      <p:ext uri="{BB962C8B-B14F-4D97-AF65-F5344CB8AC3E}">
        <p14:creationId xmlns:p14="http://schemas.microsoft.com/office/powerpoint/2010/main" val="1951074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294948" y="625884"/>
            <a:ext cx="8554102" cy="6186470"/>
          </a:xfrm>
        </p:spPr>
        <p:txBody>
          <a:bodyPr>
            <a:noAutofit/>
          </a:bodyPr>
          <a:lstStyle/>
          <a:p>
            <a:r>
              <a:rPr lang="en-US" sz="2800" i="1" dirty="0"/>
              <a:t>“For all that is in the world, the lust of the flesh and </a:t>
            </a:r>
            <a:r>
              <a:rPr lang="en-US" sz="2800" b="1" i="1" dirty="0"/>
              <a:t>the </a:t>
            </a:r>
            <a:r>
              <a:rPr lang="en-US" sz="2800" i="1" dirty="0"/>
              <a:t>lust of the eyes and </a:t>
            </a:r>
            <a:r>
              <a:rPr lang="en-US" sz="2800" b="1" i="1" dirty="0"/>
              <a:t>the boastful pride of life</a:t>
            </a:r>
            <a:r>
              <a:rPr lang="en-US" sz="2800" i="1" dirty="0"/>
              <a:t>, is not from the Father, but is from the world.” </a:t>
            </a:r>
            <a:r>
              <a:rPr lang="en-US" sz="2800" b="1" dirty="0">
                <a:solidFill>
                  <a:srgbClr val="FF0000"/>
                </a:solidFill>
              </a:rPr>
              <a:t>(1 John 2:16)</a:t>
            </a:r>
          </a:p>
          <a:p>
            <a:pPr algn="l"/>
            <a:r>
              <a:rPr lang="en-US" sz="2800" dirty="0"/>
              <a:t>Boastful pride of life: </a:t>
            </a:r>
          </a:p>
          <a:p>
            <a:r>
              <a:rPr lang="en-US" i="1" dirty="0"/>
              <a:t>“</a:t>
            </a:r>
            <a:r>
              <a:rPr lang="en-US" b="0" i="1" dirty="0">
                <a:solidFill>
                  <a:srgbClr val="000000"/>
                </a:solidFill>
                <a:effectLst/>
                <a:highlight>
                  <a:srgbClr val="FFFFFF"/>
                </a:highlight>
              </a:rPr>
              <a:t>And He also told this parable to some people who trusted in themselves that they were righteous, and viewed others with contempt: ‘Two men went up into the temple to pray, one a Pharisee and the other a tax collector. The Pharisee stood and was praying this to himself: “God, I thank You that I am not like other people: swindlers, unjust, adulterers, or even like this tax collector. I fast twice a week; I pay tithes of all that I get.” But the tax collector, standing some distance away, was even unwilling to lift up his eyes to heaven, but was beating his breast, saying, “God, be merciful to me, the sinner!” I tell you, this man went to his house justified rather than the other; for </a:t>
            </a:r>
            <a:r>
              <a:rPr lang="en-US" b="0" i="1" u="sng" dirty="0">
                <a:solidFill>
                  <a:srgbClr val="000000"/>
                </a:solidFill>
                <a:effectLst/>
                <a:highlight>
                  <a:srgbClr val="FFFFFF"/>
                </a:highlight>
              </a:rPr>
              <a:t>everyone who exalts himself will be humbled</a:t>
            </a:r>
            <a:r>
              <a:rPr lang="en-US" b="0" i="1" dirty="0">
                <a:solidFill>
                  <a:srgbClr val="000000"/>
                </a:solidFill>
                <a:effectLst/>
                <a:highlight>
                  <a:srgbClr val="FFFFFF"/>
                </a:highlight>
              </a:rPr>
              <a:t>, but he who humbles himself will be exalted.’</a:t>
            </a:r>
            <a:r>
              <a:rPr lang="en-US" i="1" dirty="0"/>
              <a:t>” </a:t>
            </a:r>
            <a:r>
              <a:rPr lang="en-US" b="1" dirty="0">
                <a:solidFill>
                  <a:srgbClr val="FF0000"/>
                </a:solidFill>
              </a:rPr>
              <a:t>(Luke 18:9-14)</a:t>
            </a:r>
          </a:p>
          <a:p>
            <a:endParaRPr lang="en-US" sz="2800" b="1" dirty="0">
              <a:solidFill>
                <a:srgbClr val="FF0000"/>
              </a:solidFill>
            </a:endParaRPr>
          </a:p>
        </p:txBody>
      </p:sp>
    </p:spTree>
    <p:extLst>
      <p:ext uri="{BB962C8B-B14F-4D97-AF65-F5344CB8AC3E}">
        <p14:creationId xmlns:p14="http://schemas.microsoft.com/office/powerpoint/2010/main" val="1883178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294948" y="625884"/>
            <a:ext cx="8554102" cy="6186470"/>
          </a:xfrm>
        </p:spPr>
        <p:txBody>
          <a:bodyPr>
            <a:noAutofit/>
          </a:bodyPr>
          <a:lstStyle/>
          <a:p>
            <a:r>
              <a:rPr lang="en-US" sz="2800" i="1" dirty="0"/>
              <a:t>“For all that is in the world, the lust of the flesh and </a:t>
            </a:r>
            <a:r>
              <a:rPr lang="en-US" sz="2800" b="1" i="1" dirty="0"/>
              <a:t>the </a:t>
            </a:r>
            <a:r>
              <a:rPr lang="en-US" sz="2800" i="1" dirty="0"/>
              <a:t>lust of the eyes and </a:t>
            </a:r>
            <a:r>
              <a:rPr lang="en-US" sz="2800" b="1" i="1" dirty="0"/>
              <a:t>the boastful pride of life</a:t>
            </a:r>
            <a:r>
              <a:rPr lang="en-US" sz="2800" i="1" dirty="0"/>
              <a:t>, is not from the Father, but is from the world.” </a:t>
            </a:r>
            <a:r>
              <a:rPr lang="en-US" sz="2800" b="1" dirty="0">
                <a:solidFill>
                  <a:srgbClr val="FF0000"/>
                </a:solidFill>
              </a:rPr>
              <a:t>(1 John 2:16)</a:t>
            </a:r>
          </a:p>
          <a:p>
            <a:pPr algn="l"/>
            <a:r>
              <a:rPr lang="en-US" sz="2600" dirty="0"/>
              <a:t>Boastful pride of life: </a:t>
            </a:r>
          </a:p>
          <a:p>
            <a:r>
              <a:rPr lang="en-US" sz="2600" i="1" dirty="0"/>
              <a:t>“And He told them a parable, saying, ‘The land of a rich man was very productive. And he began reasoning to himself, saying, “What shall I do, since I have no place to store my crops?” Then he said, “This is what I will do: I will tear down my barns and build larger ones, and there I will store all my grain and my goods. And I will say to my soul, ‘Soul, you have many goods laid up for many years to come; take your ease, eat, drink and be merry.’” But God said to him, ‘You fool! This very night your soul is required of you; and now who will own what you have prepared?’ So is the man who stores up treasure for himself, and is not rich toward God.” </a:t>
            </a:r>
            <a:r>
              <a:rPr lang="en-US" sz="2600" b="1" dirty="0">
                <a:solidFill>
                  <a:srgbClr val="FF0000"/>
                </a:solidFill>
              </a:rPr>
              <a:t>(Luke 12:16-21)</a:t>
            </a:r>
          </a:p>
          <a:p>
            <a:endParaRPr lang="en-US" sz="2800" b="1" dirty="0">
              <a:solidFill>
                <a:srgbClr val="FF0000"/>
              </a:solidFill>
            </a:endParaRPr>
          </a:p>
        </p:txBody>
      </p:sp>
    </p:spTree>
    <p:extLst>
      <p:ext uri="{BB962C8B-B14F-4D97-AF65-F5344CB8AC3E}">
        <p14:creationId xmlns:p14="http://schemas.microsoft.com/office/powerpoint/2010/main" val="117694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294948" y="625884"/>
            <a:ext cx="8554102" cy="6186470"/>
          </a:xfrm>
        </p:spPr>
        <p:txBody>
          <a:bodyPr>
            <a:noAutofit/>
          </a:bodyPr>
          <a:lstStyle/>
          <a:p>
            <a:r>
              <a:rPr lang="en-US" sz="2800" i="1" dirty="0"/>
              <a:t>“For all that is in the world, the lust of the flesh and </a:t>
            </a:r>
            <a:r>
              <a:rPr lang="en-US" sz="2800" b="1" i="1" dirty="0"/>
              <a:t>the </a:t>
            </a:r>
            <a:r>
              <a:rPr lang="en-US" sz="2800" i="1" dirty="0"/>
              <a:t>lust of the eyes and </a:t>
            </a:r>
            <a:r>
              <a:rPr lang="en-US" sz="2800" b="1" i="1" dirty="0"/>
              <a:t>the boastful pride of life</a:t>
            </a:r>
            <a:r>
              <a:rPr lang="en-US" sz="2800" i="1" dirty="0"/>
              <a:t>, is not from the Father, but is from the world.” </a:t>
            </a:r>
            <a:r>
              <a:rPr lang="en-US" sz="2800" b="1" dirty="0">
                <a:solidFill>
                  <a:srgbClr val="FF0000"/>
                </a:solidFill>
              </a:rPr>
              <a:t>(1 John 2:16)</a:t>
            </a:r>
          </a:p>
          <a:p>
            <a:pPr algn="l"/>
            <a:r>
              <a:rPr lang="en-US" sz="2800" dirty="0"/>
              <a:t>Boastful pride of life: </a:t>
            </a:r>
          </a:p>
          <a:p>
            <a:pPr algn="l"/>
            <a:r>
              <a:rPr lang="en-US" sz="2800" dirty="0"/>
              <a:t>Illustrations:	Hezekiah 	</a:t>
            </a:r>
            <a:r>
              <a:rPr lang="en-US" sz="2800" b="1" dirty="0">
                <a:solidFill>
                  <a:srgbClr val="FF0000"/>
                </a:solidFill>
              </a:rPr>
              <a:t>(2 Kings 20:12-18)</a:t>
            </a:r>
            <a:endParaRPr lang="en-US" sz="2800" b="1" dirty="0"/>
          </a:p>
          <a:p>
            <a:pPr algn="l"/>
            <a:r>
              <a:rPr lang="en-US" sz="2800" b="1" i="1" dirty="0"/>
              <a:t>			</a:t>
            </a:r>
            <a:r>
              <a:rPr lang="en-US" sz="2800" dirty="0"/>
              <a:t>Nebuchadnezzar 	</a:t>
            </a:r>
            <a:r>
              <a:rPr lang="en-US" sz="2800" b="1" dirty="0">
                <a:solidFill>
                  <a:srgbClr val="FF0000"/>
                </a:solidFill>
              </a:rPr>
              <a:t>(Daniel 4:1-36)</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1"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600" b="0" i="1" u="none" strike="noStrike" kern="1200" cap="none" spc="0" normalizeH="0" baseline="0" noProof="0" dirty="0">
                <a:ln>
                  <a:noFill/>
                </a:ln>
                <a:solidFill>
                  <a:prstClr val="black"/>
                </a:solidFill>
                <a:effectLst/>
                <a:uLnTx/>
                <a:uFillTx/>
                <a:latin typeface="Aptos" panose="02110004020202020204"/>
                <a:ea typeface="+mn-ea"/>
                <a:cs typeface="+mn-cs"/>
              </a:rPr>
              <a:t>“Everyone who is </a:t>
            </a:r>
            <a:r>
              <a:rPr kumimoji="0" lang="en-US" sz="3600" b="1" i="1" u="none" strike="noStrike" kern="1200" cap="none" spc="0" normalizeH="0" baseline="0" noProof="0" dirty="0">
                <a:ln>
                  <a:noFill/>
                </a:ln>
                <a:solidFill>
                  <a:prstClr val="black"/>
                </a:solidFill>
                <a:effectLst/>
                <a:uLnTx/>
                <a:uFillTx/>
                <a:latin typeface="Aptos" panose="02110004020202020204"/>
                <a:ea typeface="+mn-ea"/>
                <a:cs typeface="+mn-cs"/>
              </a:rPr>
              <a:t>proud in heart </a:t>
            </a:r>
            <a:r>
              <a:rPr kumimoji="0" lang="en-US" sz="3600" b="0" i="1" u="none" strike="noStrike" kern="1200" cap="none" spc="0" normalizeH="0" baseline="0" noProof="0" dirty="0">
                <a:ln>
                  <a:noFill/>
                </a:ln>
                <a:solidFill>
                  <a:prstClr val="black"/>
                </a:solidFill>
                <a:effectLst/>
                <a:uLnTx/>
                <a:uFillTx/>
                <a:latin typeface="Aptos" panose="02110004020202020204"/>
                <a:ea typeface="+mn-ea"/>
                <a:cs typeface="+mn-cs"/>
              </a:rPr>
              <a:t>is an abomination to the Lord; Assuredly, he will not be unpunished.” </a:t>
            </a:r>
            <a:r>
              <a:rPr kumimoji="0" lang="en-US" sz="3600" b="1" i="0" u="none" strike="noStrike" kern="1200" cap="none" spc="0" normalizeH="0" baseline="0" noProof="0" dirty="0">
                <a:ln>
                  <a:noFill/>
                </a:ln>
                <a:solidFill>
                  <a:srgbClr val="FF0000"/>
                </a:solidFill>
                <a:effectLst/>
                <a:uLnTx/>
                <a:uFillTx/>
                <a:latin typeface="Aptos" panose="02110004020202020204"/>
                <a:ea typeface="+mn-ea"/>
                <a:cs typeface="+mn-cs"/>
              </a:rPr>
              <a:t>(Proverbs 16:5)</a:t>
            </a:r>
          </a:p>
          <a:p>
            <a:pPr algn="l"/>
            <a:endParaRPr lang="en-US" sz="2800" b="1" dirty="0">
              <a:solidFill>
                <a:srgbClr val="FF0000"/>
              </a:solidFill>
            </a:endParaRPr>
          </a:p>
        </p:txBody>
      </p:sp>
    </p:spTree>
    <p:extLst>
      <p:ext uri="{BB962C8B-B14F-4D97-AF65-F5344CB8AC3E}">
        <p14:creationId xmlns:p14="http://schemas.microsoft.com/office/powerpoint/2010/main" val="3892726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294948" y="625884"/>
            <a:ext cx="8554102" cy="6186470"/>
          </a:xfrm>
        </p:spPr>
        <p:txBody>
          <a:bodyPr>
            <a:noAutofit/>
          </a:bodyPr>
          <a:lstStyle/>
          <a:p>
            <a:pPr algn="l"/>
            <a:r>
              <a:rPr lang="en-US" dirty="0"/>
              <a:t>Note that Satan used all three “avenues of temptation” in the Garden of Eden when appealing to Eve: </a:t>
            </a:r>
            <a:r>
              <a:rPr lang="en-US" b="1" dirty="0">
                <a:solidFill>
                  <a:srgbClr val="7030A0"/>
                </a:solidFill>
              </a:rPr>
              <a:t>lust of the flesh</a:t>
            </a:r>
            <a:r>
              <a:rPr lang="en-US" dirty="0"/>
              <a:t>, </a:t>
            </a:r>
            <a:r>
              <a:rPr lang="en-US" b="1" dirty="0">
                <a:solidFill>
                  <a:srgbClr val="FF9933"/>
                </a:solidFill>
              </a:rPr>
              <a:t>lust of the eyes</a:t>
            </a:r>
            <a:r>
              <a:rPr lang="en-US" dirty="0"/>
              <a:t>, boastful </a:t>
            </a:r>
            <a:r>
              <a:rPr lang="en-US" b="1" dirty="0">
                <a:solidFill>
                  <a:srgbClr val="00B050"/>
                </a:solidFill>
              </a:rPr>
              <a:t>pride of life</a:t>
            </a:r>
            <a:r>
              <a:rPr lang="en-US" dirty="0"/>
              <a:t>.</a:t>
            </a:r>
          </a:p>
          <a:p>
            <a:r>
              <a:rPr lang="en-US" i="1" dirty="0"/>
              <a:t>“Now the serpent was more crafty than any beast of the field which the Lord God had made. And he said to the woman, ‘Indeed, has God said, “You shall not eat from any tree of the garden”?’ The woman said to the serpent, ‘From the fruit of the trees of the garden we may eat; but from the fruit of the tree which is in the middle of the garden, God has said, “You shall not eat from it or touch it, or you will die.”’ The serpent said to the woman, ‘You surely will not die! For God knows that in the day you eat from it your eyes will be opened, and you will be like God, knowing good and evil.’ When the woman saw that the tree was </a:t>
            </a:r>
            <a:r>
              <a:rPr lang="en-US" b="1" i="1" dirty="0">
                <a:solidFill>
                  <a:srgbClr val="7030A0"/>
                </a:solidFill>
              </a:rPr>
              <a:t>good for food</a:t>
            </a:r>
            <a:r>
              <a:rPr lang="en-US" i="1" dirty="0"/>
              <a:t>, and that it was a </a:t>
            </a:r>
            <a:r>
              <a:rPr lang="en-US" b="1" i="1" dirty="0">
                <a:solidFill>
                  <a:srgbClr val="FF9933"/>
                </a:solidFill>
              </a:rPr>
              <a:t>delight to the eyes</a:t>
            </a:r>
            <a:r>
              <a:rPr lang="en-US" i="1" dirty="0"/>
              <a:t>, and that the tree was </a:t>
            </a:r>
            <a:r>
              <a:rPr lang="en-US" b="1" i="1" dirty="0">
                <a:solidFill>
                  <a:srgbClr val="00B050"/>
                </a:solidFill>
              </a:rPr>
              <a:t>desirable to make one wise</a:t>
            </a:r>
            <a:r>
              <a:rPr lang="en-US" i="1" dirty="0"/>
              <a:t>, she took from its fruit and ate; and she gave also to her husband with her, and he ate.” </a:t>
            </a:r>
            <a:r>
              <a:rPr lang="en-US" b="1" dirty="0">
                <a:solidFill>
                  <a:srgbClr val="FF0000"/>
                </a:solidFill>
              </a:rPr>
              <a:t>(Genesis 3:1-6)</a:t>
            </a:r>
            <a:endParaRPr lang="en-US" b="1" i="1" dirty="0">
              <a:solidFill>
                <a:srgbClr val="FF0000"/>
              </a:solidFill>
            </a:endParaRPr>
          </a:p>
        </p:txBody>
      </p:sp>
    </p:spTree>
    <p:extLst>
      <p:ext uri="{BB962C8B-B14F-4D97-AF65-F5344CB8AC3E}">
        <p14:creationId xmlns:p14="http://schemas.microsoft.com/office/powerpoint/2010/main" val="2752678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294948" y="625884"/>
            <a:ext cx="8554102" cy="6186470"/>
          </a:xfrm>
        </p:spPr>
        <p:txBody>
          <a:bodyPr>
            <a:noAutofit/>
          </a:bodyPr>
          <a:lstStyle/>
          <a:p>
            <a:pPr algn="l"/>
            <a:r>
              <a:rPr lang="en-US" dirty="0"/>
              <a:t>Note that Satan used all three “avenues of temptation” in the wilderness when appealing to Jesus: </a:t>
            </a:r>
            <a:r>
              <a:rPr lang="en-US" b="1" dirty="0">
                <a:solidFill>
                  <a:srgbClr val="7030A0"/>
                </a:solidFill>
              </a:rPr>
              <a:t>lust of the flesh</a:t>
            </a:r>
            <a:r>
              <a:rPr lang="en-US" dirty="0"/>
              <a:t>, </a:t>
            </a:r>
            <a:r>
              <a:rPr lang="en-US" b="1" dirty="0">
                <a:solidFill>
                  <a:srgbClr val="FF9933"/>
                </a:solidFill>
              </a:rPr>
              <a:t>lust of the eyes</a:t>
            </a:r>
            <a:r>
              <a:rPr lang="en-US" dirty="0"/>
              <a:t>, boastful </a:t>
            </a:r>
            <a:r>
              <a:rPr lang="en-US" b="1" dirty="0">
                <a:solidFill>
                  <a:srgbClr val="00B050"/>
                </a:solidFill>
              </a:rPr>
              <a:t>pride of life</a:t>
            </a:r>
            <a:r>
              <a:rPr lang="en-US" dirty="0"/>
              <a:t>.</a:t>
            </a:r>
          </a:p>
          <a:p>
            <a:r>
              <a:rPr lang="en-US" sz="2200" i="1" dirty="0"/>
              <a:t>“And the devil said to Him, ‘If You are the Son of God, </a:t>
            </a:r>
            <a:r>
              <a:rPr lang="en-US" sz="2200" b="1" i="1" dirty="0">
                <a:solidFill>
                  <a:srgbClr val="7030A0"/>
                </a:solidFill>
              </a:rPr>
              <a:t>tell this stone to become bread</a:t>
            </a:r>
            <a:r>
              <a:rPr lang="en-US" sz="2200" i="1" dirty="0"/>
              <a:t>.’ And Jesus answered him, ‘It is written, “Man shall not live on bread alone.”’ And he led Him up and showed Him all the kingdoms of the world in a moment of time. And the devil said to Him, ‘</a:t>
            </a:r>
            <a:r>
              <a:rPr lang="en-US" sz="2200" b="1" i="1" dirty="0">
                <a:solidFill>
                  <a:srgbClr val="FF9933"/>
                </a:solidFill>
              </a:rPr>
              <a:t>I will give You all this domain and its glory</a:t>
            </a:r>
            <a:r>
              <a:rPr lang="en-US" sz="2200" i="1" dirty="0"/>
              <a:t>; for it has been handed over to me, and I give it to whomever I wish. Therefore if You worship before me, it shall all be Yours.’ Jesus answered him, ‘It is written, “You shall worship the Lord your God and serve Him only.”’ And he led Him to Jerusalem and had Him stand on the pinnacle of the temple, and said to Him, ‘If You are the Son of God, throw Yourself down from here; for it is written, “He will command His angels concerning You to guard You,” and, “</a:t>
            </a:r>
            <a:r>
              <a:rPr lang="en-US" sz="2200" b="1" i="1" dirty="0">
                <a:solidFill>
                  <a:srgbClr val="00B050"/>
                </a:solidFill>
              </a:rPr>
              <a:t>On their hands they will bear You up, so that You will not strike Your foot against a stone</a:t>
            </a:r>
            <a:r>
              <a:rPr lang="en-US" sz="2200" i="1" dirty="0"/>
              <a:t>.”’ And Jesus answered and said to him, ‘It is said, “You shall not put the Lord your God to the test.”’ When the devil had finished </a:t>
            </a:r>
            <a:r>
              <a:rPr lang="en-US" sz="2200" i="1" u="sng" dirty="0"/>
              <a:t>every temptation</a:t>
            </a:r>
            <a:r>
              <a:rPr lang="en-US" sz="2200" i="1" dirty="0"/>
              <a:t>, he left Him until an opportune time.” </a:t>
            </a:r>
            <a:r>
              <a:rPr lang="en-US" sz="2200" b="1" dirty="0">
                <a:solidFill>
                  <a:srgbClr val="FF0000"/>
                </a:solidFill>
              </a:rPr>
              <a:t>(Luke 4:3-13)</a:t>
            </a:r>
            <a:endParaRPr lang="en-US" sz="2200" b="1" i="1" dirty="0">
              <a:solidFill>
                <a:srgbClr val="FF0000"/>
              </a:solidFill>
            </a:endParaRPr>
          </a:p>
        </p:txBody>
      </p:sp>
    </p:spTree>
    <p:extLst>
      <p:ext uri="{BB962C8B-B14F-4D97-AF65-F5344CB8AC3E}">
        <p14:creationId xmlns:p14="http://schemas.microsoft.com/office/powerpoint/2010/main" val="1096505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147917" y="614754"/>
            <a:ext cx="8848163" cy="6186470"/>
          </a:xfrm>
        </p:spPr>
        <p:txBody>
          <a:bodyPr>
            <a:noAutofit/>
          </a:bodyPr>
          <a:lstStyle/>
          <a:p>
            <a:r>
              <a:rPr lang="en-US" sz="2800" i="1" dirty="0"/>
              <a:t>“The </a:t>
            </a:r>
            <a:r>
              <a:rPr lang="en-US" sz="2800" b="1" i="1" dirty="0"/>
              <a:t>world is passing away</a:t>
            </a:r>
            <a:r>
              <a:rPr lang="en-US" sz="2800" i="1" dirty="0"/>
              <a:t>, and also its lusts; but the one who does the will of God lives forever.” </a:t>
            </a:r>
            <a:br>
              <a:rPr lang="en-US" sz="2800" i="1" dirty="0"/>
            </a:br>
            <a:r>
              <a:rPr lang="en-US" sz="2800" b="1" dirty="0">
                <a:solidFill>
                  <a:srgbClr val="FF0000"/>
                </a:solidFill>
              </a:rPr>
              <a:t>(1 John 2:17)</a:t>
            </a:r>
          </a:p>
          <a:p>
            <a:pPr algn="l"/>
            <a:r>
              <a:rPr lang="en-US" sz="2800" dirty="0"/>
              <a:t>The world is only temporary. </a:t>
            </a:r>
            <a:r>
              <a:rPr lang="en-US" sz="2800" b="1" dirty="0">
                <a:solidFill>
                  <a:srgbClr val="FF0000"/>
                </a:solidFill>
              </a:rPr>
              <a:t>(2 Peter 3:3-18)</a:t>
            </a:r>
          </a:p>
          <a:p>
            <a:pPr algn="l"/>
            <a:r>
              <a:rPr lang="en-US" sz="2800" dirty="0"/>
              <a:t>God will judge the unrighteous. </a:t>
            </a:r>
            <a:r>
              <a:rPr lang="en-US" sz="2800" b="1" dirty="0">
                <a:solidFill>
                  <a:srgbClr val="FF0000"/>
                </a:solidFill>
              </a:rPr>
              <a:t>(2 Thessalonians 1:6-10)</a:t>
            </a:r>
          </a:p>
          <a:p>
            <a:pPr algn="l"/>
            <a:endParaRPr lang="en-US" sz="2800" dirty="0"/>
          </a:p>
        </p:txBody>
      </p:sp>
    </p:spTree>
    <p:extLst>
      <p:ext uri="{BB962C8B-B14F-4D97-AF65-F5344CB8AC3E}">
        <p14:creationId xmlns:p14="http://schemas.microsoft.com/office/powerpoint/2010/main" val="1747500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147917" y="614754"/>
            <a:ext cx="8848163" cy="6186470"/>
          </a:xfrm>
        </p:spPr>
        <p:txBody>
          <a:bodyPr>
            <a:noAutofit/>
          </a:bodyPr>
          <a:lstStyle/>
          <a:p>
            <a:r>
              <a:rPr lang="en-US" sz="2800" i="1" dirty="0"/>
              <a:t>“The world is passing away, and also its lusts; but </a:t>
            </a:r>
            <a:r>
              <a:rPr lang="en-US" sz="2800" b="1" i="1" dirty="0"/>
              <a:t>the one who does the will of God lives forever</a:t>
            </a:r>
            <a:r>
              <a:rPr lang="en-US" sz="2800" i="1" dirty="0"/>
              <a:t>.” </a:t>
            </a:r>
            <a:br>
              <a:rPr lang="en-US" sz="2800" i="1" dirty="0"/>
            </a:br>
            <a:r>
              <a:rPr lang="en-US" sz="2800" b="1" dirty="0">
                <a:solidFill>
                  <a:srgbClr val="FF0000"/>
                </a:solidFill>
              </a:rPr>
              <a:t>(1 John 2:17)</a:t>
            </a:r>
          </a:p>
          <a:p>
            <a:pPr algn="l"/>
            <a:r>
              <a:rPr lang="en-US" sz="2600" dirty="0"/>
              <a:t>God will reward the righteous.</a:t>
            </a:r>
          </a:p>
          <a:p>
            <a:r>
              <a:rPr lang="en-US" sz="2600" i="1" dirty="0"/>
              <a:t>“… who will render to each person according to his deeds: to those who by perseverance in doing good seek for glory and honor and immortality, eternal life …” </a:t>
            </a:r>
            <a:r>
              <a:rPr lang="en-US" sz="2600" b="1" dirty="0">
                <a:solidFill>
                  <a:srgbClr val="FF0000"/>
                </a:solidFill>
              </a:rPr>
              <a:t>(Romans 2:6-7)</a:t>
            </a:r>
          </a:p>
          <a:p>
            <a:pPr algn="l"/>
            <a:r>
              <a:rPr lang="en-US" sz="2600" dirty="0"/>
              <a:t>Eternal life is the reward!</a:t>
            </a:r>
          </a:p>
          <a:p>
            <a:r>
              <a:rPr lang="en-US" sz="2600" i="1" dirty="0"/>
              <a:t>“Jesus said to her, ‘I am the resurrection and the life; he who believes in Me will live even if he dies, and everyone who lives and believes in Me will never die. Do you believe this?’ She said to Him, ‘Yes, Lord; I have believed that You are the Christ, the Son of God, even He who comes into the world.’” </a:t>
            </a:r>
            <a:br>
              <a:rPr lang="en-US" sz="2600" i="1" dirty="0"/>
            </a:br>
            <a:r>
              <a:rPr lang="en-US" sz="2600" b="1" dirty="0">
                <a:solidFill>
                  <a:srgbClr val="FF0000"/>
                </a:solidFill>
              </a:rPr>
              <a:t>(John 11:25-27)</a:t>
            </a:r>
          </a:p>
        </p:txBody>
      </p:sp>
    </p:spTree>
    <p:extLst>
      <p:ext uri="{BB962C8B-B14F-4D97-AF65-F5344CB8AC3E}">
        <p14:creationId xmlns:p14="http://schemas.microsoft.com/office/powerpoint/2010/main" val="427615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334229" y="781969"/>
            <a:ext cx="8500767" cy="5984490"/>
          </a:xfrm>
        </p:spPr>
        <p:txBody>
          <a:bodyPr>
            <a:normAutofit/>
          </a:bodyPr>
          <a:lstStyle/>
          <a:p>
            <a:r>
              <a:rPr lang="en-US" sz="3600" i="1" dirty="0"/>
              <a:t>“15	Do not love </a:t>
            </a:r>
            <a:r>
              <a:rPr lang="en-US" sz="3600" b="1" i="1" u="sng" dirty="0"/>
              <a:t>the world </a:t>
            </a:r>
            <a:r>
              <a:rPr lang="en-US" sz="3600" i="1" dirty="0"/>
              <a:t>nor the things in the world. If anyone loves the world, the love of </a:t>
            </a:r>
            <a:r>
              <a:rPr lang="en-US" sz="3600" b="1" i="1" u="sng" dirty="0"/>
              <a:t>the Father</a:t>
            </a:r>
            <a:r>
              <a:rPr lang="en-US" sz="3600" i="1" dirty="0"/>
              <a:t> is not in him.</a:t>
            </a:r>
          </a:p>
          <a:p>
            <a:r>
              <a:rPr kumimoji="0" lang="en-US" sz="3600" i="1" u="none" strike="noStrike" kern="1200" cap="none" spc="0" normalizeH="0" baseline="0" noProof="0" dirty="0">
                <a:ln>
                  <a:noFill/>
                </a:ln>
                <a:solidFill>
                  <a:prstClr val="black"/>
                </a:solidFill>
                <a:effectLst/>
                <a:uLnTx/>
                <a:uFillTx/>
                <a:latin typeface="Aptos" panose="02110004020202020204"/>
                <a:ea typeface="+mn-ea"/>
                <a:cs typeface="+mn-cs"/>
              </a:rPr>
              <a:t>16	</a:t>
            </a:r>
            <a:r>
              <a:rPr lang="en-US" sz="3600" i="1" dirty="0"/>
              <a:t>For all that is in </a:t>
            </a:r>
            <a:r>
              <a:rPr lang="en-US" sz="3600" b="1" i="1" u="sng" dirty="0"/>
              <a:t>the world</a:t>
            </a:r>
            <a:r>
              <a:rPr lang="en-US" sz="3600" i="1" dirty="0"/>
              <a:t>, the lust of the flesh and the lust of the eyes and the boastful pride of life, is not from </a:t>
            </a:r>
            <a:r>
              <a:rPr lang="en-US" sz="3600" b="1" i="1" u="sng" dirty="0"/>
              <a:t>the Father</a:t>
            </a:r>
            <a:r>
              <a:rPr lang="en-US" sz="3600" i="1" dirty="0"/>
              <a:t>, but is from the world.</a:t>
            </a:r>
          </a:p>
          <a:p>
            <a:r>
              <a:rPr kumimoji="0" lang="en-US" sz="3600" i="1" u="none" strike="noStrike" kern="1200" cap="none" spc="0" normalizeH="0" baseline="0" noProof="0" dirty="0">
                <a:ln>
                  <a:noFill/>
                </a:ln>
                <a:solidFill>
                  <a:prstClr val="black"/>
                </a:solidFill>
                <a:effectLst/>
                <a:uLnTx/>
                <a:uFillTx/>
                <a:latin typeface="Aptos" panose="02110004020202020204"/>
                <a:ea typeface="+mn-ea"/>
                <a:cs typeface="+mn-cs"/>
              </a:rPr>
              <a:t>17	</a:t>
            </a:r>
            <a:r>
              <a:rPr lang="en-US" sz="3600" b="1" i="1" u="sng" dirty="0"/>
              <a:t>The world</a:t>
            </a:r>
            <a:r>
              <a:rPr lang="en-US" sz="3600" i="1" dirty="0"/>
              <a:t> is passing away, and also its lusts; but the one who does the will of </a:t>
            </a:r>
            <a:r>
              <a:rPr lang="en-US" sz="3600" b="1" i="1" u="sng" dirty="0"/>
              <a:t>God</a:t>
            </a:r>
            <a:r>
              <a:rPr lang="en-US" sz="3600" i="1" dirty="0"/>
              <a:t> lives forever.” </a:t>
            </a:r>
            <a:br>
              <a:rPr lang="en-US" sz="3600" i="1" dirty="0"/>
            </a:br>
            <a:r>
              <a:rPr lang="en-US" sz="3600" b="1" dirty="0">
                <a:solidFill>
                  <a:srgbClr val="FF0000"/>
                </a:solidFill>
              </a:rPr>
              <a:t>(1 John 2:15-17)</a:t>
            </a:r>
          </a:p>
        </p:txBody>
      </p:sp>
    </p:spTree>
    <p:extLst>
      <p:ext uri="{BB962C8B-B14F-4D97-AF65-F5344CB8AC3E}">
        <p14:creationId xmlns:p14="http://schemas.microsoft.com/office/powerpoint/2010/main" val="35353112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147917" y="614754"/>
            <a:ext cx="8848163" cy="6186470"/>
          </a:xfrm>
        </p:spPr>
        <p:txBody>
          <a:bodyPr>
            <a:noAutofit/>
          </a:bodyPr>
          <a:lstStyle/>
          <a:p>
            <a:r>
              <a:rPr lang="en-US" sz="2800" i="1" dirty="0"/>
              <a:t>“The world is passing away, and also its lusts; but </a:t>
            </a:r>
            <a:r>
              <a:rPr lang="en-US" sz="2800" b="1" i="1" dirty="0"/>
              <a:t>the one who does the will of God lives forever</a:t>
            </a:r>
            <a:r>
              <a:rPr lang="en-US" sz="2800" i="1" dirty="0"/>
              <a:t>.” </a:t>
            </a:r>
            <a:br>
              <a:rPr lang="en-US" sz="2800" i="1" dirty="0"/>
            </a:br>
            <a:r>
              <a:rPr lang="en-US" sz="2800" b="1" dirty="0">
                <a:solidFill>
                  <a:srgbClr val="FF0000"/>
                </a:solidFill>
              </a:rPr>
              <a:t>(1 John 2:17)</a:t>
            </a:r>
          </a:p>
          <a:p>
            <a:pPr algn="l"/>
            <a:r>
              <a:rPr lang="en-US" sz="2800" dirty="0"/>
              <a:t>Everlasting life is the reward!</a:t>
            </a:r>
          </a:p>
          <a:p>
            <a:r>
              <a:rPr lang="en-US" sz="2800" i="1" dirty="0"/>
              <a:t>“I am the bread of life. Your fathers ate the manna in the wilderness, and they died. This is the bread which comes down out of heaven, so that one may eat of it and not die. I am the living bread that came down out of heaven; if anyone eats of this bread, he will live forever; and the bread also which I will give for the life of the world is My flesh.” </a:t>
            </a:r>
            <a:r>
              <a:rPr lang="en-US" sz="2800" b="1" dirty="0">
                <a:solidFill>
                  <a:srgbClr val="FF0000"/>
                </a:solidFill>
              </a:rPr>
              <a:t>(John 6:48-51)</a:t>
            </a:r>
          </a:p>
        </p:txBody>
      </p:sp>
    </p:spTree>
    <p:extLst>
      <p:ext uri="{BB962C8B-B14F-4D97-AF65-F5344CB8AC3E}">
        <p14:creationId xmlns:p14="http://schemas.microsoft.com/office/powerpoint/2010/main" val="712615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147917" y="614754"/>
            <a:ext cx="8848163" cy="6186470"/>
          </a:xfrm>
        </p:spPr>
        <p:txBody>
          <a:bodyPr>
            <a:noAutofit/>
          </a:bodyPr>
          <a:lstStyle/>
          <a:p>
            <a:r>
              <a:rPr lang="en-US" sz="2800" i="1" dirty="0"/>
              <a:t>“The world is passing away, and also its lusts; but </a:t>
            </a:r>
            <a:r>
              <a:rPr lang="en-US" sz="2800" b="1" i="1" dirty="0"/>
              <a:t>the one who does the will of God lives forever</a:t>
            </a:r>
            <a:r>
              <a:rPr lang="en-US" sz="2800" i="1" dirty="0"/>
              <a:t>.” </a:t>
            </a:r>
            <a:br>
              <a:rPr lang="en-US" sz="2800" i="1" dirty="0"/>
            </a:br>
            <a:r>
              <a:rPr lang="en-US" sz="2800" b="1" dirty="0">
                <a:solidFill>
                  <a:srgbClr val="FF0000"/>
                </a:solidFill>
              </a:rPr>
              <a:t>(1 John 2:17)</a:t>
            </a:r>
          </a:p>
          <a:p>
            <a:r>
              <a:rPr lang="en-US" i="1" dirty="0"/>
              <a:t>“‘Truly, truly, I say to you, if anyone keeps My word he will never see death.’ The Jews said to Him, ‘Now we know that You have a demon. Abraham died, and the prophets also; and You say, “If anyone keeps My word, he will never taste of death.” Surely You are not greater than our father Abraham, who died? The prophets died too; whom do You make Yourself out to be?’ Jesus answered, ‘If I glorify Myself, My glory is nothing; it is My Father who glorifies Me, of whom you say, “He is our God”; and you have not come to know Him, but I know Him; and if I say that I do not know Him, I will be a liar like you, but I do know Him and keep His word. Your father Abraham rejoiced to see My day, and he saw it and was glad.’ So the Jews said to Him, ‘You are not yet fifty years old, and have You seen Abraham?’ Jesus said to them, ‘Truly, truly, I say to you, before Abraham was born, I am.’</a:t>
            </a:r>
            <a:r>
              <a:rPr lang="en-US" b="0" i="1" dirty="0">
                <a:solidFill>
                  <a:srgbClr val="000000"/>
                </a:solidFill>
                <a:effectLst/>
                <a:highlight>
                  <a:srgbClr val="FFFFFF"/>
                </a:highlight>
                <a:latin typeface="Aptos" panose="020B0004020202020204" pitchFamily="34" charset="0"/>
              </a:rPr>
              <a:t>”</a:t>
            </a:r>
            <a:r>
              <a:rPr lang="en-US" b="0" i="1" dirty="0">
                <a:solidFill>
                  <a:srgbClr val="000000"/>
                </a:solidFill>
                <a:effectLst/>
                <a:highlight>
                  <a:srgbClr val="FFFFFF"/>
                </a:highlight>
                <a:latin typeface="system-ui"/>
              </a:rPr>
              <a:t> </a:t>
            </a:r>
            <a:r>
              <a:rPr lang="en-US" b="1" dirty="0">
                <a:solidFill>
                  <a:srgbClr val="FF0000"/>
                </a:solidFill>
              </a:rPr>
              <a:t>(John 8:51-58)</a:t>
            </a:r>
          </a:p>
        </p:txBody>
      </p:sp>
    </p:spTree>
    <p:extLst>
      <p:ext uri="{BB962C8B-B14F-4D97-AF65-F5344CB8AC3E}">
        <p14:creationId xmlns:p14="http://schemas.microsoft.com/office/powerpoint/2010/main" val="3260314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147917" y="614754"/>
            <a:ext cx="8848163" cy="6186470"/>
          </a:xfrm>
        </p:spPr>
        <p:txBody>
          <a:bodyPr>
            <a:noAutofit/>
          </a:bodyPr>
          <a:lstStyle/>
          <a:p>
            <a:r>
              <a:rPr lang="en-US" sz="2800" i="1" dirty="0"/>
              <a:t>“The world is passing away, and also its lusts; but </a:t>
            </a:r>
            <a:r>
              <a:rPr lang="en-US" sz="2800" b="1" i="1" dirty="0"/>
              <a:t>the one who does the will of God lives forever</a:t>
            </a:r>
            <a:r>
              <a:rPr lang="en-US" sz="2800" i="1" dirty="0"/>
              <a:t>.” </a:t>
            </a:r>
            <a:br>
              <a:rPr lang="en-US" sz="2800" i="1" dirty="0"/>
            </a:br>
            <a:r>
              <a:rPr lang="en-US" sz="2800" b="1" dirty="0">
                <a:solidFill>
                  <a:srgbClr val="FF0000"/>
                </a:solidFill>
              </a:rPr>
              <a:t>(1 John 2:17)</a:t>
            </a:r>
          </a:p>
          <a:p>
            <a:pPr algn="l"/>
            <a:r>
              <a:rPr lang="en-US" sz="2800" dirty="0"/>
              <a:t>Eternal life is the reward!</a:t>
            </a:r>
          </a:p>
          <a:p>
            <a:r>
              <a:rPr lang="en-US" sz="2800" i="1" dirty="0"/>
              <a:t>“For when you were slaves of sin, you were free in regard to righteousness. Therefore what benefit were you then deriving from the things of which you are now ashamed? For the outcome of those things is death. But now having been freed from sin and enslaved to God, you derive your benefit, resulting in sanctification, and the outcome, eternal life. For the wages of sin is death, but the free gift of God is eternal life in Christ Jesus our Lord.” </a:t>
            </a:r>
            <a:br>
              <a:rPr lang="en-US" sz="2800" i="1" dirty="0"/>
            </a:br>
            <a:r>
              <a:rPr lang="en-US" sz="2800" b="1" dirty="0">
                <a:solidFill>
                  <a:srgbClr val="FF0000"/>
                </a:solidFill>
              </a:rPr>
              <a:t>(Romans 6:20-23)</a:t>
            </a:r>
          </a:p>
        </p:txBody>
      </p:sp>
    </p:spTree>
    <p:extLst>
      <p:ext uri="{BB962C8B-B14F-4D97-AF65-F5344CB8AC3E}">
        <p14:creationId xmlns:p14="http://schemas.microsoft.com/office/powerpoint/2010/main" val="3910468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147917" y="614754"/>
            <a:ext cx="8848163" cy="6186470"/>
          </a:xfrm>
        </p:spPr>
        <p:txBody>
          <a:bodyPr>
            <a:noAutofit/>
          </a:bodyPr>
          <a:lstStyle/>
          <a:p>
            <a:r>
              <a:rPr lang="en-US" sz="2800" i="1" dirty="0"/>
              <a:t>“The world is passing away, and also its lusts; but </a:t>
            </a:r>
            <a:r>
              <a:rPr lang="en-US" sz="2800" b="1" i="1" dirty="0"/>
              <a:t>the one who does the will of God lives forever</a:t>
            </a:r>
            <a:r>
              <a:rPr lang="en-US" sz="2800" i="1" dirty="0"/>
              <a:t>.” </a:t>
            </a:r>
            <a:br>
              <a:rPr lang="en-US" sz="2800" i="1" dirty="0"/>
            </a:br>
            <a:r>
              <a:rPr lang="en-US" sz="2800" b="1" dirty="0">
                <a:solidFill>
                  <a:srgbClr val="FF0000"/>
                </a:solidFill>
              </a:rPr>
              <a:t>(1 John 2:17)</a:t>
            </a:r>
          </a:p>
          <a:p>
            <a:pPr algn="l"/>
            <a:r>
              <a:rPr lang="en-US" sz="2800" dirty="0"/>
              <a:t>Eternal life is the reward!</a:t>
            </a:r>
          </a:p>
          <a:p>
            <a:r>
              <a:rPr lang="en-US" sz="2800" i="1" dirty="0"/>
              <a:t>“Do not be deceived, God is not mocked; for whatever a man sows, this he will also reap. For the one who sows to his own flesh will from the flesh reap corruption, but the one who sows to the Spirit will from the Spirit reap eternal life.” </a:t>
            </a:r>
            <a:r>
              <a:rPr lang="en-US" sz="2800" b="1" dirty="0">
                <a:solidFill>
                  <a:srgbClr val="FF0000"/>
                </a:solidFill>
              </a:rPr>
              <a:t>(Galatians 6:7-8)</a:t>
            </a:r>
          </a:p>
          <a:p>
            <a:r>
              <a:rPr lang="en-US" sz="2800" i="1" dirty="0"/>
              <a:t>“I have fought the good fight, I have finished the course, I have kept the faith; in the future there is laid up for me the crown of righteousness, which the Lord, the righteous Judge, will award to me on that day; and not only to me, but also to all who have loved His appearing.”</a:t>
            </a:r>
            <a:r>
              <a:rPr lang="en-US" sz="2800" dirty="0"/>
              <a:t> </a:t>
            </a:r>
            <a:r>
              <a:rPr lang="en-US" sz="2800" b="1" dirty="0">
                <a:solidFill>
                  <a:srgbClr val="FF0000"/>
                </a:solidFill>
              </a:rPr>
              <a:t>(2 Timothy 4:7-8)</a:t>
            </a:r>
          </a:p>
        </p:txBody>
      </p:sp>
    </p:spTree>
    <p:extLst>
      <p:ext uri="{BB962C8B-B14F-4D97-AF65-F5344CB8AC3E}">
        <p14:creationId xmlns:p14="http://schemas.microsoft.com/office/powerpoint/2010/main" val="171542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147917" y="614754"/>
            <a:ext cx="8848163" cy="6186470"/>
          </a:xfrm>
        </p:spPr>
        <p:txBody>
          <a:bodyPr>
            <a:noAutofit/>
          </a:bodyPr>
          <a:lstStyle/>
          <a:p>
            <a:r>
              <a:rPr lang="en-US" sz="2800" i="1" dirty="0"/>
              <a:t>“The world is passing away, and also its lusts; but </a:t>
            </a:r>
            <a:r>
              <a:rPr lang="en-US" sz="2800" b="1" i="1" dirty="0"/>
              <a:t>the one who does the will of God lives forever</a:t>
            </a:r>
            <a:r>
              <a:rPr lang="en-US" sz="2800" i="1" dirty="0"/>
              <a:t>.” </a:t>
            </a:r>
            <a:br>
              <a:rPr lang="en-US" sz="2800" i="1" dirty="0"/>
            </a:br>
            <a:r>
              <a:rPr lang="en-US" sz="2800" b="1" dirty="0">
                <a:solidFill>
                  <a:srgbClr val="FF0000"/>
                </a:solidFill>
              </a:rPr>
              <a:t>(1 John 2:17)</a:t>
            </a:r>
          </a:p>
          <a:p>
            <a:pPr algn="l"/>
            <a:r>
              <a:rPr lang="en-US" sz="2800" dirty="0"/>
              <a:t>Eternal life is the promise!</a:t>
            </a:r>
          </a:p>
          <a:p>
            <a:r>
              <a:rPr lang="en-US" sz="2800" i="1" dirty="0"/>
              <a:t>“This is the promise which He Himself made to us: eternal life.” </a:t>
            </a:r>
            <a:r>
              <a:rPr lang="en-US" sz="2800" b="1" dirty="0">
                <a:solidFill>
                  <a:srgbClr val="FF0000"/>
                </a:solidFill>
              </a:rPr>
              <a:t>(1 John 2:25)</a:t>
            </a:r>
          </a:p>
          <a:p>
            <a:pPr algn="l"/>
            <a:r>
              <a:rPr lang="en-US" sz="2800" dirty="0"/>
              <a:t>Eternal life is in Jesus Christ, the Son of God!</a:t>
            </a:r>
          </a:p>
          <a:p>
            <a:r>
              <a:rPr lang="en-US" sz="2800" i="1" dirty="0"/>
              <a:t>“And the testimony is this, that God has given us eternal life, and this life is in His Son. He who has the Son has the life; he who does not have the Son of God does not have the life. These things I have written to you who believe in the name of the Son of God, so that you may know that you have eternal life.”</a:t>
            </a:r>
            <a:r>
              <a:rPr lang="en-US" sz="2800" dirty="0"/>
              <a:t> </a:t>
            </a:r>
            <a:r>
              <a:rPr lang="en-US" sz="2800" b="1" dirty="0">
                <a:solidFill>
                  <a:srgbClr val="FF0000"/>
                </a:solidFill>
              </a:rPr>
              <a:t>(1 John 5:11-13)</a:t>
            </a:r>
          </a:p>
        </p:txBody>
      </p:sp>
    </p:spTree>
    <p:extLst>
      <p:ext uri="{BB962C8B-B14F-4D97-AF65-F5344CB8AC3E}">
        <p14:creationId xmlns:p14="http://schemas.microsoft.com/office/powerpoint/2010/main" val="3151334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CB609-4D8D-1817-B70E-8A87CEBBFFE1}"/>
              </a:ext>
            </a:extLst>
          </p:cNvPr>
          <p:cNvSpPr>
            <a:spLocks noGrp="1"/>
          </p:cNvSpPr>
          <p:nvPr>
            <p:ph type="title"/>
          </p:nvPr>
        </p:nvSpPr>
        <p:spPr>
          <a:xfrm>
            <a:off x="571500" y="392113"/>
            <a:ext cx="8001000" cy="785812"/>
          </a:xfrm>
        </p:spPr>
        <p:txBody>
          <a:bodyPr rtlCol="0">
            <a:normAutofit/>
          </a:bodyPr>
          <a:lstStyle/>
          <a:p>
            <a:pPr algn="ctr" fontAlgn="auto">
              <a:spcAft>
                <a:spcPts val="0"/>
              </a:spcAft>
              <a:defRPr/>
            </a:pPr>
            <a:r>
              <a:rPr b="1" dirty="0">
                <a:solidFill>
                  <a:srgbClr val="0000FF"/>
                </a:solidFill>
              </a:rPr>
              <a:t>HOW TO OBEY THE GOSPEL</a:t>
            </a:r>
          </a:p>
        </p:txBody>
      </p:sp>
      <p:sp>
        <p:nvSpPr>
          <p:cNvPr id="7" name="Rectangle 3">
            <a:extLst>
              <a:ext uri="{FF2B5EF4-FFF2-40B4-BE49-F238E27FC236}">
                <a16:creationId xmlns:a16="http://schemas.microsoft.com/office/drawing/2014/main" id="{FDD88E87-8782-A6C4-3C64-E0C25A9654E4}"/>
              </a:ext>
            </a:extLst>
          </p:cNvPr>
          <p:cNvSpPr txBox="1">
            <a:spLocks noChangeArrowheads="1"/>
          </p:cNvSpPr>
          <p:nvPr/>
        </p:nvSpPr>
        <p:spPr bwMode="auto">
          <a:xfrm>
            <a:off x="304800" y="1255713"/>
            <a:ext cx="8534400" cy="502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900"/>
              </a:spcBef>
              <a:buClr>
                <a:srgbClr val="262626"/>
              </a:buClr>
              <a:buFont typeface="Garamond" panose="02020404030301010803" pitchFamily="18" charset="0"/>
              <a:buChar char="◦"/>
              <a:defRPr>
                <a:solidFill>
                  <a:schemeClr val="tx1"/>
                </a:solidFill>
                <a:latin typeface="Century Gothic" panose="020B0502020202020204" pitchFamily="34" charset="0"/>
              </a:defRPr>
            </a:lvl1pPr>
            <a:lvl2pPr indent="-182563">
              <a:spcBef>
                <a:spcPts val="500"/>
              </a:spcBef>
              <a:buClr>
                <a:srgbClr val="262626"/>
              </a:buClr>
              <a:buFont typeface="Garamond" panose="02020404030301010803" pitchFamily="18" charset="0"/>
              <a:buChar char="◦"/>
              <a:defRPr sz="1600">
                <a:solidFill>
                  <a:schemeClr val="tx1"/>
                </a:solidFill>
                <a:latin typeface="Century Gothic" panose="020B0502020202020204" pitchFamily="34" charset="0"/>
              </a:defRPr>
            </a:lvl2pPr>
            <a:lvl3pPr marL="730250" indent="-182563">
              <a:spcBef>
                <a:spcPts val="500"/>
              </a:spcBef>
              <a:buClr>
                <a:srgbClr val="262626"/>
              </a:buClr>
              <a:buFont typeface="Garamond" panose="02020404030301010803" pitchFamily="18" charset="0"/>
              <a:buChar char="◦"/>
              <a:defRPr sz="1400">
                <a:solidFill>
                  <a:schemeClr val="tx1"/>
                </a:solidFill>
                <a:latin typeface="Century Gothic" panose="020B0502020202020204" pitchFamily="34" charset="0"/>
              </a:defRPr>
            </a:lvl3pPr>
            <a:lvl4pPr marL="1004888" indent="-182563">
              <a:spcBef>
                <a:spcPts val="500"/>
              </a:spcBef>
              <a:buClr>
                <a:srgbClr val="262626"/>
              </a:buClr>
              <a:buFont typeface="Garamond" panose="02020404030301010803" pitchFamily="18" charset="0"/>
              <a:buChar char="◦"/>
              <a:defRPr sz="1400">
                <a:solidFill>
                  <a:schemeClr val="tx1"/>
                </a:solidFill>
                <a:latin typeface="Century Gothic" panose="020B0502020202020204" pitchFamily="34" charset="0"/>
              </a:defRPr>
            </a:lvl4pPr>
            <a:lvl5pPr marL="1279525" indent="-182563">
              <a:spcBef>
                <a:spcPts val="500"/>
              </a:spcBef>
              <a:buClr>
                <a:srgbClr val="262626"/>
              </a:buClr>
              <a:buFont typeface="Garamond" panose="02020404030301010803" pitchFamily="18" charset="0"/>
              <a:buChar char="◦"/>
              <a:defRPr sz="1400">
                <a:solidFill>
                  <a:schemeClr val="tx1"/>
                </a:solidFill>
                <a:latin typeface="Century Gothic" panose="020B0502020202020204" pitchFamily="34" charset="0"/>
              </a:defRPr>
            </a:lvl5pPr>
            <a:lvl6pPr marL="1736725" indent="-182563" fontAlgn="base">
              <a:spcBef>
                <a:spcPts val="500"/>
              </a:spcBef>
              <a:spcAft>
                <a:spcPct val="0"/>
              </a:spcAft>
              <a:buClr>
                <a:srgbClr val="262626"/>
              </a:buClr>
              <a:buFont typeface="Garamond" panose="02020404030301010803" pitchFamily="18" charset="0"/>
              <a:buChar char="◦"/>
              <a:defRPr sz="1400">
                <a:solidFill>
                  <a:schemeClr val="tx1"/>
                </a:solidFill>
                <a:latin typeface="Century Gothic" panose="020B0502020202020204" pitchFamily="34" charset="0"/>
              </a:defRPr>
            </a:lvl6pPr>
            <a:lvl7pPr marL="2193925" indent="-182563" fontAlgn="base">
              <a:spcBef>
                <a:spcPts val="500"/>
              </a:spcBef>
              <a:spcAft>
                <a:spcPct val="0"/>
              </a:spcAft>
              <a:buClr>
                <a:srgbClr val="262626"/>
              </a:buClr>
              <a:buFont typeface="Garamond" panose="02020404030301010803" pitchFamily="18" charset="0"/>
              <a:buChar char="◦"/>
              <a:defRPr sz="1400">
                <a:solidFill>
                  <a:schemeClr val="tx1"/>
                </a:solidFill>
                <a:latin typeface="Century Gothic" panose="020B0502020202020204" pitchFamily="34" charset="0"/>
              </a:defRPr>
            </a:lvl7pPr>
            <a:lvl8pPr marL="2651125" indent="-182563" fontAlgn="base">
              <a:spcBef>
                <a:spcPts val="500"/>
              </a:spcBef>
              <a:spcAft>
                <a:spcPct val="0"/>
              </a:spcAft>
              <a:buClr>
                <a:srgbClr val="262626"/>
              </a:buClr>
              <a:buFont typeface="Garamond" panose="02020404030301010803" pitchFamily="18" charset="0"/>
              <a:buChar char="◦"/>
              <a:defRPr sz="1400">
                <a:solidFill>
                  <a:schemeClr val="tx1"/>
                </a:solidFill>
                <a:latin typeface="Century Gothic" panose="020B0502020202020204" pitchFamily="34" charset="0"/>
              </a:defRPr>
            </a:lvl8pPr>
            <a:lvl9pPr marL="3108325" indent="-182563" fontAlgn="base">
              <a:spcBef>
                <a:spcPts val="500"/>
              </a:spcBef>
              <a:spcAft>
                <a:spcPct val="0"/>
              </a:spcAft>
              <a:buClr>
                <a:srgbClr val="262626"/>
              </a:buClr>
              <a:buFont typeface="Garamond" panose="02020404030301010803" pitchFamily="18" charset="0"/>
              <a:buChar char="◦"/>
              <a:defRPr sz="1400">
                <a:solidFill>
                  <a:schemeClr val="tx1"/>
                </a:solidFill>
                <a:latin typeface="Century Gothic" panose="020B0502020202020204" pitchFamily="34" charset="0"/>
              </a:defRPr>
            </a:lvl9pPr>
          </a:lstStyle>
          <a:p>
            <a:pPr defTabSz="914400" eaLnBrk="1" hangingPunct="1">
              <a:lnSpc>
                <a:spcPct val="90000"/>
              </a:lnSpc>
              <a:buFont typeface="Garamond" panose="02020404030301010803" pitchFamily="18" charset="0"/>
              <a:buNone/>
            </a:pPr>
            <a:r>
              <a:rPr lang="en-US" altLang="en-US" sz="2400" b="1" dirty="0"/>
              <a:t>Hear the word of God </a:t>
            </a:r>
            <a:r>
              <a:rPr lang="en-US" altLang="en-US" sz="2000" b="1" dirty="0">
                <a:solidFill>
                  <a:srgbClr val="FF0000"/>
                </a:solidFill>
              </a:rPr>
              <a:t>(2 Thessalonians 2:14-15; James 1:21)</a:t>
            </a:r>
            <a:br>
              <a:rPr lang="en-US" altLang="en-US" sz="2000" dirty="0"/>
            </a:br>
            <a:endParaRPr lang="en-US" altLang="en-US" sz="2400" dirty="0"/>
          </a:p>
          <a:p>
            <a:pPr defTabSz="914400" eaLnBrk="1" hangingPunct="1">
              <a:lnSpc>
                <a:spcPct val="90000"/>
              </a:lnSpc>
              <a:buFont typeface="Garamond" panose="02020404030301010803" pitchFamily="18" charset="0"/>
              <a:buNone/>
            </a:pPr>
            <a:r>
              <a:rPr lang="en-US" altLang="en-US" sz="2400" b="1" dirty="0"/>
              <a:t>Believe the gospel message </a:t>
            </a:r>
            <a:r>
              <a:rPr lang="en-US" altLang="en-US" sz="2000" b="1" dirty="0">
                <a:solidFill>
                  <a:srgbClr val="FF0000"/>
                </a:solidFill>
              </a:rPr>
              <a:t>(Hebrews 11:6; John 8:24)</a:t>
            </a:r>
          </a:p>
          <a:p>
            <a:pPr defTabSz="914400" eaLnBrk="1" hangingPunct="1">
              <a:lnSpc>
                <a:spcPct val="90000"/>
              </a:lnSpc>
              <a:buFont typeface="Garamond" panose="02020404030301010803" pitchFamily="18" charset="0"/>
              <a:buNone/>
            </a:pPr>
            <a:endParaRPr lang="en-US" altLang="en-US" sz="2400" dirty="0"/>
          </a:p>
          <a:p>
            <a:pPr defTabSz="914400" eaLnBrk="1" hangingPunct="1">
              <a:lnSpc>
                <a:spcPct val="90000"/>
              </a:lnSpc>
              <a:buFont typeface="Garamond" panose="02020404030301010803" pitchFamily="18" charset="0"/>
              <a:buNone/>
            </a:pPr>
            <a:r>
              <a:rPr lang="en-US" altLang="en-US" sz="2400" b="1" dirty="0"/>
              <a:t>Repent of sins </a:t>
            </a:r>
            <a:r>
              <a:rPr lang="en-US" altLang="en-US" sz="2000" b="1" dirty="0">
                <a:solidFill>
                  <a:srgbClr val="FF0000"/>
                </a:solidFill>
              </a:rPr>
              <a:t>(Luke 13:3; Acts 17:30-31)</a:t>
            </a:r>
          </a:p>
          <a:p>
            <a:pPr defTabSz="914400" eaLnBrk="1" hangingPunct="1">
              <a:lnSpc>
                <a:spcPct val="90000"/>
              </a:lnSpc>
              <a:buFont typeface="Garamond" panose="02020404030301010803" pitchFamily="18" charset="0"/>
              <a:buNone/>
            </a:pPr>
            <a:endParaRPr lang="en-US" altLang="en-US" sz="2400" dirty="0"/>
          </a:p>
          <a:p>
            <a:pPr defTabSz="914400" eaLnBrk="1" hangingPunct="1">
              <a:lnSpc>
                <a:spcPct val="90000"/>
              </a:lnSpc>
              <a:buFont typeface="Garamond" panose="02020404030301010803" pitchFamily="18" charset="0"/>
              <a:buNone/>
            </a:pPr>
            <a:r>
              <a:rPr lang="en-US" altLang="en-US" sz="2400" b="1" dirty="0"/>
              <a:t>Confess Jesus Christ </a:t>
            </a:r>
            <a:r>
              <a:rPr lang="en-US" altLang="en-US" sz="2400" b="1" dirty="0">
                <a:solidFill>
                  <a:srgbClr val="FF0000"/>
                </a:solidFill>
              </a:rPr>
              <a:t>(</a:t>
            </a:r>
            <a:r>
              <a:rPr lang="en-US" altLang="en-US" sz="2000" b="1" dirty="0">
                <a:solidFill>
                  <a:srgbClr val="FF0000"/>
                </a:solidFill>
              </a:rPr>
              <a:t>Romans 10:10; Matthew 10:32-33)</a:t>
            </a:r>
          </a:p>
          <a:p>
            <a:pPr defTabSz="914400" eaLnBrk="1" hangingPunct="1">
              <a:lnSpc>
                <a:spcPct val="90000"/>
              </a:lnSpc>
              <a:buFont typeface="Garamond" panose="02020404030301010803" pitchFamily="18" charset="0"/>
              <a:buNone/>
            </a:pPr>
            <a:endParaRPr lang="en-US" altLang="en-US" sz="2400" dirty="0"/>
          </a:p>
          <a:p>
            <a:pPr defTabSz="914400" eaLnBrk="1" hangingPunct="1">
              <a:lnSpc>
                <a:spcPct val="90000"/>
              </a:lnSpc>
              <a:buFont typeface="Garamond" panose="02020404030301010803" pitchFamily="18" charset="0"/>
              <a:buNone/>
            </a:pPr>
            <a:r>
              <a:rPr lang="en-US" altLang="en-US" sz="2400" b="1" dirty="0"/>
              <a:t>Be Baptized </a:t>
            </a:r>
            <a:r>
              <a:rPr lang="en-US" altLang="en-US" sz="1900" b="1" dirty="0">
                <a:solidFill>
                  <a:srgbClr val="FF0000"/>
                </a:solidFill>
              </a:rPr>
              <a:t>(Galatians 3:26-27; Romans 6:3-4; Mark 16:16; Acts 2:38)</a:t>
            </a:r>
          </a:p>
          <a:p>
            <a:pPr defTabSz="914400" eaLnBrk="1" hangingPunct="1">
              <a:lnSpc>
                <a:spcPct val="90000"/>
              </a:lnSpc>
              <a:buFont typeface="Garamond" panose="02020404030301010803" pitchFamily="18" charset="0"/>
              <a:buNone/>
            </a:pPr>
            <a:endParaRPr lang="en-US" altLang="en-US" sz="2400" dirty="0"/>
          </a:p>
          <a:p>
            <a:pPr defTabSz="914400" eaLnBrk="1" hangingPunct="1">
              <a:lnSpc>
                <a:spcPct val="90000"/>
              </a:lnSpc>
              <a:buFont typeface="Garamond" panose="02020404030301010803" pitchFamily="18" charset="0"/>
              <a:buNone/>
            </a:pPr>
            <a:r>
              <a:rPr lang="en-US" altLang="en-US" sz="2400" b="1" dirty="0"/>
              <a:t>Remain Obedient </a:t>
            </a:r>
            <a:r>
              <a:rPr lang="en-US" altLang="en-US" sz="2000" b="1" dirty="0">
                <a:solidFill>
                  <a:srgbClr val="FF0000"/>
                </a:solidFill>
              </a:rPr>
              <a:t>(Matthew 7:21; Revelation 2:10; Hebrews 3:12)</a:t>
            </a:r>
          </a:p>
          <a:p>
            <a:pPr defTabSz="914400" eaLnBrk="1" hangingPunct="1">
              <a:lnSpc>
                <a:spcPct val="90000"/>
              </a:lnSpc>
              <a:buFont typeface="Garamond" panose="02020404030301010803" pitchFamily="18" charset="0"/>
              <a:buNone/>
            </a:pPr>
            <a:endParaRPr lang="en-US" altLang="en-US" sz="2400" dirty="0"/>
          </a:p>
          <a:p>
            <a:pPr algn="ctr" defTabSz="914400" eaLnBrk="1" hangingPunct="1">
              <a:lnSpc>
                <a:spcPct val="90000"/>
              </a:lnSpc>
              <a:buFont typeface="Garamond" panose="02020404030301010803" pitchFamily="18" charset="0"/>
              <a:buNone/>
            </a:pPr>
            <a:endParaRPr lang="en-US" altLang="en-US" sz="2400" i="1"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1000"/>
                                        <p:tgtEl>
                                          <p:spTgt spid="7">
                                            <p:txEl>
                                              <p:pRg st="1" end="1"/>
                                            </p:txEl>
                                          </p:spTgt>
                                        </p:tgtEl>
                                      </p:cBhvr>
                                    </p:animEffect>
                                    <p:anim calcmode="lin" valueType="num">
                                      <p:cBhvr>
                                        <p:cTn id="15"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animEffect transition="in" filter="fade">
                                      <p:cBhvr>
                                        <p:cTn id="21" dur="1000"/>
                                        <p:tgtEl>
                                          <p:spTgt spid="7">
                                            <p:txEl>
                                              <p:pRg st="3" end="3"/>
                                            </p:txEl>
                                          </p:spTgt>
                                        </p:tgtEl>
                                      </p:cBhvr>
                                    </p:animEffect>
                                    <p:anim calcmode="lin" valueType="num">
                                      <p:cBhvr>
                                        <p:cTn id="22"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7">
                                            <p:txEl>
                                              <p:pRg st="5" end="5"/>
                                            </p:txEl>
                                          </p:spTgt>
                                        </p:tgtEl>
                                        <p:attrNameLst>
                                          <p:attrName>style.visibility</p:attrName>
                                        </p:attrNameLst>
                                      </p:cBhvr>
                                      <p:to>
                                        <p:strVal val="visible"/>
                                      </p:to>
                                    </p:set>
                                    <p:animEffect transition="in" filter="fade">
                                      <p:cBhvr>
                                        <p:cTn id="28" dur="1000"/>
                                        <p:tgtEl>
                                          <p:spTgt spid="7">
                                            <p:txEl>
                                              <p:pRg st="5" end="5"/>
                                            </p:txEl>
                                          </p:spTgt>
                                        </p:tgtEl>
                                      </p:cBhvr>
                                    </p:animEffect>
                                    <p:anim calcmode="lin" valueType="num">
                                      <p:cBhvr>
                                        <p:cTn id="29" dur="1000" fill="hold"/>
                                        <p:tgtEl>
                                          <p:spTgt spid="7">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7">
                                            <p:txEl>
                                              <p:pRg st="7" end="7"/>
                                            </p:txEl>
                                          </p:spTgt>
                                        </p:tgtEl>
                                        <p:attrNameLst>
                                          <p:attrName>style.visibility</p:attrName>
                                        </p:attrNameLst>
                                      </p:cBhvr>
                                      <p:to>
                                        <p:strVal val="visible"/>
                                      </p:to>
                                    </p:set>
                                    <p:animEffect transition="in" filter="fade">
                                      <p:cBhvr>
                                        <p:cTn id="35" dur="1000"/>
                                        <p:tgtEl>
                                          <p:spTgt spid="7">
                                            <p:txEl>
                                              <p:pRg st="7" end="7"/>
                                            </p:txEl>
                                          </p:spTgt>
                                        </p:tgtEl>
                                      </p:cBhvr>
                                    </p:animEffect>
                                    <p:anim calcmode="lin" valueType="num">
                                      <p:cBhvr>
                                        <p:cTn id="36" dur="1000" fill="hold"/>
                                        <p:tgtEl>
                                          <p:spTgt spid="7">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7">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7">
                                            <p:txEl>
                                              <p:pRg st="9" end="9"/>
                                            </p:txEl>
                                          </p:spTgt>
                                        </p:tgtEl>
                                        <p:attrNameLst>
                                          <p:attrName>style.visibility</p:attrName>
                                        </p:attrNameLst>
                                      </p:cBhvr>
                                      <p:to>
                                        <p:strVal val="visible"/>
                                      </p:to>
                                    </p:set>
                                    <p:animEffect transition="in" filter="fade">
                                      <p:cBhvr>
                                        <p:cTn id="42" dur="1000"/>
                                        <p:tgtEl>
                                          <p:spTgt spid="7">
                                            <p:txEl>
                                              <p:pRg st="9" end="9"/>
                                            </p:txEl>
                                          </p:spTgt>
                                        </p:tgtEl>
                                      </p:cBhvr>
                                    </p:animEffect>
                                    <p:anim calcmode="lin" valueType="num">
                                      <p:cBhvr>
                                        <p:cTn id="43" dur="1000" fill="hold"/>
                                        <p:tgtEl>
                                          <p:spTgt spid="7">
                                            <p:txEl>
                                              <p:pRg st="9" end="9"/>
                                            </p:txEl>
                                          </p:spTgt>
                                        </p:tgtEl>
                                        <p:attrNameLst>
                                          <p:attrName>ppt_x</p:attrName>
                                        </p:attrNameLst>
                                      </p:cBhvr>
                                      <p:tavLst>
                                        <p:tav tm="0">
                                          <p:val>
                                            <p:strVal val="#ppt_x"/>
                                          </p:val>
                                        </p:tav>
                                        <p:tav tm="100000">
                                          <p:val>
                                            <p:strVal val="#ppt_x"/>
                                          </p:val>
                                        </p:tav>
                                      </p:tavLst>
                                    </p:anim>
                                    <p:anim calcmode="lin" valueType="num">
                                      <p:cBhvr>
                                        <p:cTn id="44" dur="1000" fill="hold"/>
                                        <p:tgtEl>
                                          <p:spTgt spid="7">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334229" y="781969"/>
            <a:ext cx="8500767" cy="5984490"/>
          </a:xfrm>
        </p:spPr>
        <p:txBody>
          <a:bodyPr>
            <a:normAutofit/>
          </a:bodyPr>
          <a:lstStyle/>
          <a:p>
            <a:r>
              <a:rPr lang="en-US" sz="3200" i="1" dirty="0"/>
              <a:t>“Do not </a:t>
            </a:r>
            <a:r>
              <a:rPr lang="en-US" sz="3200" b="1" i="1" dirty="0"/>
              <a:t>love the world </a:t>
            </a:r>
            <a:r>
              <a:rPr lang="en-US" sz="3200" i="1" dirty="0"/>
              <a:t>nor the things in the world. If anyone loves the world, the love of the Father is not in him.”</a:t>
            </a:r>
            <a:r>
              <a:rPr lang="en-US" sz="3200" b="1" dirty="0">
                <a:solidFill>
                  <a:srgbClr val="FF0000"/>
                </a:solidFill>
              </a:rPr>
              <a:t> (1 John 2:15) </a:t>
            </a:r>
            <a:endParaRPr lang="en-US" sz="3200" i="1" dirty="0"/>
          </a:p>
          <a:p>
            <a:pPr algn="l"/>
            <a:r>
              <a:rPr lang="en-US" sz="3200" dirty="0"/>
              <a:t>We are commanded not to love the world, so how do we reconcile that with this verse?:</a:t>
            </a:r>
          </a:p>
          <a:p>
            <a:r>
              <a:rPr lang="en-US" sz="3200" i="1" dirty="0"/>
              <a:t>“For God so</a:t>
            </a:r>
            <a:r>
              <a:rPr lang="en-US" sz="3200" b="1" i="1" dirty="0"/>
              <a:t> loved the world </a:t>
            </a:r>
            <a:r>
              <a:rPr lang="en-US" sz="3200" i="1" dirty="0"/>
              <a:t>that He gave His only begotten Son, that </a:t>
            </a:r>
            <a:r>
              <a:rPr lang="en-US" sz="3200" i="1" u="sng" dirty="0"/>
              <a:t>whoever</a:t>
            </a:r>
            <a:r>
              <a:rPr lang="en-US" sz="3200" i="1" dirty="0"/>
              <a:t> believes in Him should not perish but have everlasting life.” </a:t>
            </a:r>
            <a:r>
              <a:rPr lang="en-US" sz="3200" b="1" dirty="0">
                <a:solidFill>
                  <a:srgbClr val="FF0000"/>
                </a:solidFill>
              </a:rPr>
              <a:t>(John 3:16 </a:t>
            </a:r>
            <a:r>
              <a:rPr lang="en-US" sz="2000" b="1" dirty="0">
                <a:solidFill>
                  <a:srgbClr val="FF0000"/>
                </a:solidFill>
              </a:rPr>
              <a:t>NKJV</a:t>
            </a:r>
            <a:r>
              <a:rPr lang="en-US" sz="3200" b="1" dirty="0">
                <a:solidFill>
                  <a:srgbClr val="FF0000"/>
                </a:solidFill>
              </a:rPr>
              <a:t>) </a:t>
            </a:r>
          </a:p>
          <a:p>
            <a:pPr algn="l"/>
            <a:r>
              <a:rPr lang="en-US" sz="3200" dirty="0"/>
              <a:t>If God “so loved the world,” shouldn’t we also love the world?</a:t>
            </a:r>
          </a:p>
        </p:txBody>
      </p:sp>
    </p:spTree>
    <p:extLst>
      <p:ext uri="{BB962C8B-B14F-4D97-AF65-F5344CB8AC3E}">
        <p14:creationId xmlns:p14="http://schemas.microsoft.com/office/powerpoint/2010/main" val="513453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334229" y="781969"/>
            <a:ext cx="8500767" cy="5984490"/>
          </a:xfrm>
        </p:spPr>
        <p:txBody>
          <a:bodyPr>
            <a:normAutofit/>
          </a:bodyPr>
          <a:lstStyle/>
          <a:p>
            <a:pPr algn="l"/>
            <a:r>
              <a:rPr lang="en-US" sz="3200" dirty="0"/>
              <a:t>Yes, God loves </a:t>
            </a:r>
            <a:r>
              <a:rPr lang="en-US" sz="3200" u="sng" dirty="0"/>
              <a:t>the people</a:t>
            </a:r>
            <a:r>
              <a:rPr lang="en-US" sz="3200" dirty="0"/>
              <a:t>, and so should we! The objects of our love should be </a:t>
            </a:r>
            <a:r>
              <a:rPr lang="en-US" sz="3200" b="1" dirty="0"/>
              <a:t>first God </a:t>
            </a:r>
            <a:r>
              <a:rPr lang="en-US" sz="3200" dirty="0"/>
              <a:t>and then the souls of </a:t>
            </a:r>
            <a:r>
              <a:rPr lang="en-US" sz="3200" b="1" dirty="0"/>
              <a:t>people</a:t>
            </a:r>
            <a:r>
              <a:rPr lang="en-US" sz="3200" dirty="0"/>
              <a:t>, created in His image.</a:t>
            </a:r>
          </a:p>
          <a:p>
            <a:r>
              <a:rPr lang="en-US" sz="3200" i="1" dirty="0"/>
              <a:t>“And He said to him, ‘You shall love the Lord your God with all your heart, and with all your soul, and with all your mind.’ This is the great and foremost commandment. The second is like it, ‘You shall love your neighbor as yourself.’ On these two commandments depend the whole Law and the Prophets.”</a:t>
            </a:r>
            <a:br>
              <a:rPr lang="en-US" sz="3200" i="1" dirty="0"/>
            </a:br>
            <a:r>
              <a:rPr lang="en-US" sz="3200" b="1" dirty="0">
                <a:solidFill>
                  <a:srgbClr val="FF0000"/>
                </a:solidFill>
              </a:rPr>
              <a:t>(Matthew 22:37-40) </a:t>
            </a:r>
          </a:p>
          <a:p>
            <a:pPr algn="l"/>
            <a:endParaRPr lang="en-US" sz="3600" dirty="0"/>
          </a:p>
        </p:txBody>
      </p:sp>
    </p:spTree>
    <p:extLst>
      <p:ext uri="{BB962C8B-B14F-4D97-AF65-F5344CB8AC3E}">
        <p14:creationId xmlns:p14="http://schemas.microsoft.com/office/powerpoint/2010/main" val="566049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334229" y="614754"/>
            <a:ext cx="8500767" cy="6151705"/>
          </a:xfrm>
        </p:spPr>
        <p:txBody>
          <a:bodyPr>
            <a:normAutofit fontScale="92500"/>
          </a:bodyPr>
          <a:lstStyle/>
          <a:p>
            <a:pPr algn="l"/>
            <a:r>
              <a:rPr lang="en-US" sz="3200" dirty="0"/>
              <a:t>What in “The World” are we NOT to love?</a:t>
            </a:r>
          </a:p>
          <a:p>
            <a:pPr algn="l"/>
            <a:r>
              <a:rPr lang="en-US" sz="3200" dirty="0"/>
              <a:t>Satan.</a:t>
            </a:r>
          </a:p>
          <a:p>
            <a:r>
              <a:rPr lang="en-US" sz="3200" i="1" dirty="0"/>
              <a:t>“And even if our gospel is veiled, it is veiled to those who are perishing, in whose case </a:t>
            </a:r>
            <a:r>
              <a:rPr lang="en-US" sz="3200" i="1" u="sng" dirty="0"/>
              <a:t>the god of this world</a:t>
            </a:r>
            <a:r>
              <a:rPr lang="en-US" sz="3200" i="1" dirty="0"/>
              <a:t> has blinded the minds of the unbelieving so that they might not see the light of the gospel of the glory of Christ, who is the image of God.” </a:t>
            </a:r>
            <a:br>
              <a:rPr lang="en-US" sz="3200" i="1" dirty="0"/>
            </a:br>
            <a:r>
              <a:rPr lang="en-US" sz="3200" b="1" dirty="0">
                <a:solidFill>
                  <a:srgbClr val="FF0000"/>
                </a:solidFill>
              </a:rPr>
              <a:t>(2 Corinthians 4:3-4) </a:t>
            </a:r>
          </a:p>
          <a:p>
            <a:pPr algn="l"/>
            <a:r>
              <a:rPr lang="en-US" sz="3200" dirty="0"/>
              <a:t>Things.</a:t>
            </a:r>
          </a:p>
          <a:p>
            <a:pPr algn="l"/>
            <a:r>
              <a:rPr lang="en-US" sz="3200" i="1" dirty="0"/>
              <a:t>“… while we look not at the things which are seen, but at the things which are not seen; for the things which are seen are temporal, but the things which are not seen are eternal.”</a:t>
            </a:r>
            <a:r>
              <a:rPr lang="en-US" sz="3200" b="1" i="1" dirty="0">
                <a:solidFill>
                  <a:srgbClr val="FF0000"/>
                </a:solidFill>
              </a:rPr>
              <a:t> </a:t>
            </a:r>
            <a:r>
              <a:rPr lang="en-US" sz="3200" b="1" dirty="0">
                <a:solidFill>
                  <a:srgbClr val="FF0000"/>
                </a:solidFill>
              </a:rPr>
              <a:t>(2 Corinthians 4:18)</a:t>
            </a:r>
            <a:endParaRPr lang="en-US" sz="3200" dirty="0"/>
          </a:p>
        </p:txBody>
      </p:sp>
    </p:spTree>
    <p:extLst>
      <p:ext uri="{BB962C8B-B14F-4D97-AF65-F5344CB8AC3E}">
        <p14:creationId xmlns:p14="http://schemas.microsoft.com/office/powerpoint/2010/main" val="2789939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334229" y="614754"/>
            <a:ext cx="8500767" cy="6151705"/>
          </a:xfrm>
        </p:spPr>
        <p:txBody>
          <a:bodyPr>
            <a:normAutofit/>
          </a:bodyPr>
          <a:lstStyle/>
          <a:p>
            <a:pPr algn="l"/>
            <a:r>
              <a:rPr lang="en-US" sz="3200" dirty="0"/>
              <a:t>What in “The World” are we NOT to love?</a:t>
            </a:r>
          </a:p>
          <a:p>
            <a:pPr algn="l"/>
            <a:r>
              <a:rPr lang="en-US" sz="3200" dirty="0"/>
              <a:t>Wealth.</a:t>
            </a:r>
          </a:p>
          <a:p>
            <a:r>
              <a:rPr lang="en-US" sz="3200" i="1" dirty="0"/>
              <a:t>“No one can serve two masters; for either he will hate the one and love the other, or he will be devoted to one and despise the other. You cannot serve God and wealth.” </a:t>
            </a:r>
            <a:br>
              <a:rPr lang="en-US" sz="3200" i="1" dirty="0"/>
            </a:br>
            <a:r>
              <a:rPr lang="en-US" sz="3200" b="1" dirty="0">
                <a:solidFill>
                  <a:srgbClr val="FF0000"/>
                </a:solidFill>
              </a:rPr>
              <a:t>(Matthew 6:24) </a:t>
            </a:r>
          </a:p>
          <a:p>
            <a:pPr algn="l"/>
            <a:r>
              <a:rPr lang="en-US" sz="3200" dirty="0"/>
              <a:t>Money.</a:t>
            </a:r>
          </a:p>
          <a:p>
            <a:r>
              <a:rPr lang="en-US" sz="3200" i="1" dirty="0"/>
              <a:t>“For the love of money is a root of all sorts of evil, and some by longing for it have wandered away from the faith and pierced themselves with many griefs.”</a:t>
            </a:r>
            <a:r>
              <a:rPr lang="en-US" sz="3200" b="1" i="1" dirty="0">
                <a:solidFill>
                  <a:srgbClr val="FF0000"/>
                </a:solidFill>
              </a:rPr>
              <a:t> </a:t>
            </a:r>
            <a:r>
              <a:rPr lang="en-US" sz="3200" b="1" dirty="0">
                <a:solidFill>
                  <a:srgbClr val="FF0000"/>
                </a:solidFill>
              </a:rPr>
              <a:t>(1 Timothy 6:10)</a:t>
            </a:r>
            <a:endParaRPr lang="en-US" sz="3200" dirty="0"/>
          </a:p>
        </p:txBody>
      </p:sp>
    </p:spTree>
    <p:extLst>
      <p:ext uri="{BB962C8B-B14F-4D97-AF65-F5344CB8AC3E}">
        <p14:creationId xmlns:p14="http://schemas.microsoft.com/office/powerpoint/2010/main" val="3857150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334229" y="614754"/>
            <a:ext cx="8500767" cy="6151705"/>
          </a:xfrm>
        </p:spPr>
        <p:txBody>
          <a:bodyPr>
            <a:normAutofit/>
          </a:bodyPr>
          <a:lstStyle/>
          <a:p>
            <a:r>
              <a:rPr lang="en-US" sz="3200" i="1" dirty="0"/>
              <a:t>“Do not love the world nor </a:t>
            </a:r>
            <a:r>
              <a:rPr lang="en-US" sz="3200" b="1" i="1" dirty="0"/>
              <a:t>the things in the world</a:t>
            </a:r>
            <a:r>
              <a:rPr lang="en-US" sz="3200" i="1" dirty="0"/>
              <a:t>. If anyone loves the world, the love of the Father is not in him.” </a:t>
            </a:r>
            <a:r>
              <a:rPr lang="en-US" sz="3200" b="1" dirty="0">
                <a:solidFill>
                  <a:srgbClr val="FF0000"/>
                </a:solidFill>
              </a:rPr>
              <a:t>(1 John 2:15)</a:t>
            </a:r>
          </a:p>
          <a:p>
            <a:pPr algn="l"/>
            <a:r>
              <a:rPr lang="en-US" sz="3200" dirty="0"/>
              <a:t>We must stop loving the world and the things in the world </a:t>
            </a:r>
            <a:r>
              <a:rPr lang="en-US" sz="3200" u="sng" dirty="0"/>
              <a:t>before we can love God</a:t>
            </a:r>
            <a:r>
              <a:rPr lang="en-US" sz="3200" dirty="0"/>
              <a:t>.</a:t>
            </a:r>
          </a:p>
          <a:p>
            <a:r>
              <a:rPr lang="en-US" sz="3200" i="1" dirty="0"/>
              <a:t>“Therefore I urge you, brethren, by the mercies of God, to present your bodies a living and holy sacrifice, acceptable to God, which is your spiritual service of worship. And </a:t>
            </a:r>
            <a:r>
              <a:rPr lang="en-US" sz="3200" i="1" u="sng" dirty="0"/>
              <a:t>do not be conformed to this world, but be transformed by the renewing of your mind</a:t>
            </a:r>
            <a:r>
              <a:rPr lang="en-US" sz="3200" i="1" dirty="0"/>
              <a:t>, so that you may prove what the will of God is, that which is good and acceptable and perfect.”</a:t>
            </a:r>
            <a:r>
              <a:rPr lang="en-US" sz="3200" b="1" i="1" dirty="0">
                <a:solidFill>
                  <a:srgbClr val="FF0000"/>
                </a:solidFill>
              </a:rPr>
              <a:t> </a:t>
            </a:r>
            <a:r>
              <a:rPr lang="en-US" sz="3200" b="1" dirty="0">
                <a:solidFill>
                  <a:srgbClr val="FF0000"/>
                </a:solidFill>
              </a:rPr>
              <a:t>(Romans 12:1-2)</a:t>
            </a:r>
            <a:endParaRPr lang="en-US" sz="3200" dirty="0"/>
          </a:p>
        </p:txBody>
      </p:sp>
    </p:spTree>
    <p:extLst>
      <p:ext uri="{BB962C8B-B14F-4D97-AF65-F5344CB8AC3E}">
        <p14:creationId xmlns:p14="http://schemas.microsoft.com/office/powerpoint/2010/main" val="1994407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400F-82E1-0792-6EDA-04762B516E11}"/>
              </a:ext>
            </a:extLst>
          </p:cNvPr>
          <p:cNvSpPr>
            <a:spLocks noGrp="1"/>
          </p:cNvSpPr>
          <p:nvPr>
            <p:ph type="ctrTitle"/>
          </p:nvPr>
        </p:nvSpPr>
        <p:spPr>
          <a:xfrm>
            <a:off x="1759431" y="0"/>
            <a:ext cx="5625137" cy="614754"/>
          </a:xfrm>
        </p:spPr>
        <p:txBody>
          <a:bodyPr>
            <a:noAutofit/>
          </a:bodyPr>
          <a:lstStyle/>
          <a:p>
            <a:r>
              <a:rPr lang="en-US" sz="4000" b="1" dirty="0">
                <a:solidFill>
                  <a:srgbClr val="0000FF"/>
                </a:solidFill>
              </a:rPr>
              <a:t>Do Not Love The World</a:t>
            </a:r>
          </a:p>
        </p:txBody>
      </p:sp>
      <p:sp>
        <p:nvSpPr>
          <p:cNvPr id="3" name="Subtitle 2">
            <a:extLst>
              <a:ext uri="{FF2B5EF4-FFF2-40B4-BE49-F238E27FC236}">
                <a16:creationId xmlns:a16="http://schemas.microsoft.com/office/drawing/2014/main" id="{D816E421-6AC2-1DA6-6A87-A6BBE153F858}"/>
              </a:ext>
            </a:extLst>
          </p:cNvPr>
          <p:cNvSpPr>
            <a:spLocks noGrp="1"/>
          </p:cNvSpPr>
          <p:nvPr>
            <p:ph type="subTitle" idx="1"/>
          </p:nvPr>
        </p:nvSpPr>
        <p:spPr>
          <a:xfrm>
            <a:off x="334229" y="614754"/>
            <a:ext cx="8500767" cy="6151705"/>
          </a:xfrm>
        </p:spPr>
        <p:txBody>
          <a:bodyPr>
            <a:normAutofit/>
          </a:bodyPr>
          <a:lstStyle/>
          <a:p>
            <a:r>
              <a:rPr lang="en-US" sz="3000" i="1" dirty="0"/>
              <a:t>“Do not love the world nor the things in the world. If anyone </a:t>
            </a:r>
            <a:r>
              <a:rPr lang="en-US" sz="3000" b="1" i="1" dirty="0"/>
              <a:t>loves the world</a:t>
            </a:r>
            <a:r>
              <a:rPr lang="en-US" sz="3000" i="1" dirty="0"/>
              <a:t>, the love of the Father is not in him.” </a:t>
            </a:r>
            <a:r>
              <a:rPr lang="en-US" sz="3000" b="1" dirty="0">
                <a:solidFill>
                  <a:srgbClr val="FF0000"/>
                </a:solidFill>
              </a:rPr>
              <a:t>(1 John 2:15)</a:t>
            </a:r>
          </a:p>
          <a:p>
            <a:pPr algn="l"/>
            <a:r>
              <a:rPr lang="en-US" sz="3000" dirty="0"/>
              <a:t>Demas loved the world.</a:t>
            </a:r>
          </a:p>
          <a:p>
            <a:r>
              <a:rPr lang="en-US" sz="3000" i="1" dirty="0"/>
              <a:t>“Luke, the beloved physician, sends you his greetings, and also </a:t>
            </a:r>
            <a:r>
              <a:rPr lang="en-US" sz="3000" b="1" i="1" dirty="0"/>
              <a:t>Demas</a:t>
            </a:r>
            <a:r>
              <a:rPr lang="en-US" sz="3000" i="1" dirty="0"/>
              <a:t>.”</a:t>
            </a:r>
            <a:r>
              <a:rPr lang="en-US" sz="3000" b="1" i="1" dirty="0">
                <a:solidFill>
                  <a:srgbClr val="FF0000"/>
                </a:solidFill>
              </a:rPr>
              <a:t> </a:t>
            </a:r>
            <a:r>
              <a:rPr lang="en-US" sz="3000" b="1" dirty="0">
                <a:solidFill>
                  <a:srgbClr val="FF0000"/>
                </a:solidFill>
              </a:rPr>
              <a:t>(Colossians 4:14)</a:t>
            </a:r>
          </a:p>
          <a:p>
            <a:r>
              <a:rPr lang="en-US" sz="3000" i="1" dirty="0"/>
              <a:t>“Epaphras, my fellow prisoner in Christ Jesus, greets you, as do Mark, Aristarchus, </a:t>
            </a:r>
            <a:r>
              <a:rPr lang="en-US" sz="3000" b="1" i="1" dirty="0"/>
              <a:t>Demas</a:t>
            </a:r>
            <a:r>
              <a:rPr lang="en-US" sz="3000" i="1" dirty="0"/>
              <a:t>, Luke, my fellow workers.”</a:t>
            </a:r>
            <a:r>
              <a:rPr lang="en-US" sz="3000" b="1" i="1" dirty="0">
                <a:solidFill>
                  <a:srgbClr val="FF0000"/>
                </a:solidFill>
              </a:rPr>
              <a:t> </a:t>
            </a:r>
            <a:r>
              <a:rPr lang="en-US" sz="3000" b="1" dirty="0">
                <a:solidFill>
                  <a:srgbClr val="FF0000"/>
                </a:solidFill>
              </a:rPr>
              <a:t>(Philemon 23-24)</a:t>
            </a:r>
            <a:endParaRPr lang="en-US" sz="3000" dirty="0"/>
          </a:p>
          <a:p>
            <a:r>
              <a:rPr lang="en-US" sz="3000" i="1" dirty="0"/>
              <a:t>“Make every effort to come to me soon; for </a:t>
            </a:r>
            <a:r>
              <a:rPr lang="en-US" sz="3000" b="1" i="1" dirty="0"/>
              <a:t>Demas</a:t>
            </a:r>
            <a:r>
              <a:rPr lang="en-US" sz="3000" i="1" dirty="0"/>
              <a:t>, having </a:t>
            </a:r>
            <a:r>
              <a:rPr lang="en-US" sz="3000" i="1" u="sng" dirty="0"/>
              <a:t>loved this present world</a:t>
            </a:r>
            <a:r>
              <a:rPr lang="en-US" sz="3000" i="1" dirty="0"/>
              <a:t>, has deserted me and gone to Thessalonica; </a:t>
            </a:r>
            <a:r>
              <a:rPr lang="en-US" sz="3000" i="1" dirty="0" err="1"/>
              <a:t>Crescens</a:t>
            </a:r>
            <a:r>
              <a:rPr lang="en-US" sz="3000" i="1" dirty="0"/>
              <a:t> has gone to Galatia, Titus to Dalmatia.”</a:t>
            </a:r>
            <a:r>
              <a:rPr lang="en-US" sz="3000" b="1" i="1" dirty="0">
                <a:solidFill>
                  <a:srgbClr val="FF0000"/>
                </a:solidFill>
              </a:rPr>
              <a:t> </a:t>
            </a:r>
            <a:r>
              <a:rPr lang="en-US" sz="3000" b="1" dirty="0">
                <a:solidFill>
                  <a:srgbClr val="FF0000"/>
                </a:solidFill>
              </a:rPr>
              <a:t>(2 Timothy 4:9-10)</a:t>
            </a:r>
            <a:endParaRPr lang="en-US" sz="3000" dirty="0"/>
          </a:p>
          <a:p>
            <a:endParaRPr lang="en-US" sz="3000" dirty="0"/>
          </a:p>
        </p:txBody>
      </p:sp>
    </p:spTree>
    <p:extLst>
      <p:ext uri="{BB962C8B-B14F-4D97-AF65-F5344CB8AC3E}">
        <p14:creationId xmlns:p14="http://schemas.microsoft.com/office/powerpoint/2010/main" val="3460667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464</TotalTime>
  <Words>5263</Words>
  <Application>Microsoft Office PowerPoint</Application>
  <PresentationFormat>On-screen Show (4:3)</PresentationFormat>
  <Paragraphs>184</Paragraphs>
  <Slides>35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Aptos</vt:lpstr>
      <vt:lpstr>Aptos Display</vt:lpstr>
      <vt:lpstr>Arial</vt:lpstr>
      <vt:lpstr>Calibri</vt:lpstr>
      <vt:lpstr>Garamond</vt:lpstr>
      <vt:lpstr>system-ui</vt:lpstr>
      <vt:lpstr>Office Theme</vt:lpstr>
      <vt:lpstr>Do Not Love The World</vt:lpstr>
      <vt:lpstr>Do Not Love The World</vt:lpstr>
      <vt:lpstr>Do Not Love The World</vt:lpstr>
      <vt:lpstr>Do Not Love The World</vt:lpstr>
      <vt:lpstr>Do Not Love The World</vt:lpstr>
      <vt:lpstr>Do Not Love The World</vt:lpstr>
      <vt:lpstr>Do Not Love The World</vt:lpstr>
      <vt:lpstr>Do Not Love The World</vt:lpstr>
      <vt:lpstr>Do Not Love The World</vt:lpstr>
      <vt:lpstr>Do Not Love The World</vt:lpstr>
      <vt:lpstr>Do Not Love The World</vt:lpstr>
      <vt:lpstr>Do Not Love The World</vt:lpstr>
      <vt:lpstr>Do Not Love The World</vt:lpstr>
      <vt:lpstr>Do Not Love The World</vt:lpstr>
      <vt:lpstr>Do Not Love The World</vt:lpstr>
      <vt:lpstr>What is “Lust”?</vt:lpstr>
      <vt:lpstr>We Must Control Our Desires</vt:lpstr>
      <vt:lpstr>We Must Control Our Desires</vt:lpstr>
      <vt:lpstr>We Must Control Our Desires</vt:lpstr>
      <vt:lpstr>Do Not Love The World</vt:lpstr>
      <vt:lpstr>Do Not Love The World</vt:lpstr>
      <vt:lpstr>Do Not Love The World</vt:lpstr>
      <vt:lpstr>Do Not Love The World</vt:lpstr>
      <vt:lpstr>Do Not Love The World</vt:lpstr>
      <vt:lpstr>Do Not Love The World</vt:lpstr>
      <vt:lpstr>Do Not Love The World</vt:lpstr>
      <vt:lpstr>Do Not Love The World</vt:lpstr>
      <vt:lpstr>Do Not Love The World</vt:lpstr>
      <vt:lpstr>Do Not Love The World</vt:lpstr>
      <vt:lpstr>Do Not Love The World</vt:lpstr>
      <vt:lpstr>Do Not Love The World</vt:lpstr>
      <vt:lpstr>Do Not Love The World</vt:lpstr>
      <vt:lpstr>Do Not Love The World</vt:lpstr>
      <vt:lpstr>Do Not Love The World</vt:lpstr>
      <vt:lpstr>HOW TO OBEY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Not Love The World</dc:title>
  <dc:creator>Randy Childs</dc:creator>
  <cp:lastModifiedBy>Richard Lidh</cp:lastModifiedBy>
  <cp:revision>8</cp:revision>
  <cp:lastPrinted>2024-04-21T04:51:48Z</cp:lastPrinted>
  <dcterms:created xsi:type="dcterms:W3CDTF">2024-04-20T20:40:54Z</dcterms:created>
  <dcterms:modified xsi:type="dcterms:W3CDTF">2024-04-21T05:07:56Z</dcterms:modified>
</cp:coreProperties>
</file>